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ink/inkAction1.xml" ContentType="application/vnd.ms-office.inkAction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858" r:id="rId5"/>
  </p:sldMasterIdLst>
  <p:handoutMasterIdLst>
    <p:handoutMasterId r:id="rId38"/>
  </p:handoutMasterIdLst>
  <p:sldIdLst>
    <p:sldId id="256" r:id="rId6"/>
    <p:sldId id="300" r:id="rId7"/>
    <p:sldId id="267" r:id="rId8"/>
    <p:sldId id="299" r:id="rId9"/>
    <p:sldId id="297" r:id="rId10"/>
    <p:sldId id="296" r:id="rId11"/>
    <p:sldId id="259" r:id="rId12"/>
    <p:sldId id="262" r:id="rId13"/>
    <p:sldId id="272" r:id="rId14"/>
    <p:sldId id="257" r:id="rId15"/>
    <p:sldId id="298" r:id="rId16"/>
    <p:sldId id="301" r:id="rId17"/>
    <p:sldId id="273" r:id="rId18"/>
    <p:sldId id="310" r:id="rId19"/>
    <p:sldId id="295" r:id="rId20"/>
    <p:sldId id="304" r:id="rId21"/>
    <p:sldId id="279" r:id="rId22"/>
    <p:sldId id="277" r:id="rId23"/>
    <p:sldId id="303" r:id="rId24"/>
    <p:sldId id="308" r:id="rId25"/>
    <p:sldId id="283" r:id="rId26"/>
    <p:sldId id="305" r:id="rId27"/>
    <p:sldId id="281" r:id="rId28"/>
    <p:sldId id="312" r:id="rId29"/>
    <p:sldId id="268" r:id="rId30"/>
    <p:sldId id="292" r:id="rId31"/>
    <p:sldId id="293" r:id="rId32"/>
    <p:sldId id="271" r:id="rId33"/>
    <p:sldId id="276" r:id="rId34"/>
    <p:sldId id="309" r:id="rId35"/>
    <p:sldId id="302" r:id="rId36"/>
    <p:sldId id="27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0303"/>
    <a:srgbClr val="E62D3C"/>
    <a:srgbClr val="00234D"/>
    <a:srgbClr val="80BA27"/>
    <a:srgbClr val="EC68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91A05D-2CEE-7CE9-6F17-72D2BDCFA337}" v="1" dt="2023-05-09T16:35:16.848"/>
    <p1510:client id="{CE30E08C-F3A1-4528-B3BE-3252F06249C2}" v="185" dt="2023-05-09T14:34:06.1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4F4F58-47FB-4D3E-AC75-D39E06B213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E478DA-3D2E-4AD1-A7EA-1683776C95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8BD57F-F813-4F80-9463-372ACB242142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B40009-DED4-408B-B3A0-D87B299118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3345D7-1308-4020-9CC8-5ECD9C87C22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AE10E-834A-4FCA-868B-DFBC547088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548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3-05-09T14:04:47.8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5778">
    <iact:property name="dataType"/>
    <iact:actionData xml:id="d0">
      <inkml:trace xmlns:inkml="http://www.w3.org/2003/InkML" xml:id="stk0" contextRef="#ctx0" brushRef="#br0">21965 5834 0,'26'0'16,"1"0"26,25 0 258,79-26-293,-25-1 0,77 1 1,-77 26-1,51-52 0,-25 52 1,-27 0 0,26 0-1,-52-27 1,52 27 0,-52-26-1,-26 26 1,-1 0 0,-26 0 4,1 0 8,25 0-15,-26-26 2,1 26 1,-1 0-1,0 0 10,1 0 13,-1 0-7,0 0-9,0 0 1,1 0 8,-1 0-7</inkml:trace>
    </iact:actionData>
  </iact:action>
  <iact:action type="add" startTime="18990">
    <iact:property name="dataType"/>
    <iact:actionData xml:id="d1">
      <inkml:trace xmlns:inkml="http://www.w3.org/2003/InkML" xml:id="stk1" contextRef="#ctx0" brushRef="#br0">21702 4573 0,'27'0'570,"-1"0"-556,0 0 31,0 0-39,1 0 16,-1 0-9,0 0-7,0 0 1,1 0-1,-1 0 10,0 0-2,27 0-9,-1 0 10,-25 0 6,-27 26-15,26-26 1,0 0 0,0 0 7,1 26 0,-1-26 0,0 0-9,1 0 10,-1 0-1,0 0 7,0 0 8,1 0-9,-1 0 23,26 0-10,-25 0-27,-1 0 2,0 0 6,1 0-1,-1 0 14,0 0-13,0 0 14,1 0 13,-1 0-27</inkml:trace>
    </iact:actionData>
  </iact:action>
  <iact:action type="add" startTime="22349">
    <iact:property name="dataType"/>
    <iact:actionData xml:id="d2">
      <inkml:trace xmlns:inkml="http://www.w3.org/2003/InkML" xml:id="stk2" contextRef="#ctx0" brushRef="#br0">21886 7989 0,'26'0'343,"1"0"-337,-1 0 1,0 0 0,27 0 1,-27 0-2,27 0 1,-1 0 1,-26 0-1,27 0 0,0 0 1,-27 0 8,105 0 10,-105 0-23,27 0 11,-27 0-7,1 0 1,-1 0-2,0 0 11,0 0-11,1 0 24,-1 0-22,0 0-2,0 0 1,1 0 0,-1 0 17,0 0-18,1 0 10,-1 0 6,0 0-7</inkml:trace>
    </iact:actionData>
  </iact:action>
  <iact:action type="add" startTime="25273">
    <iact:property name="dataType"/>
    <iact:actionData xml:id="d3">
      <inkml:trace xmlns:inkml="http://www.w3.org/2003/InkML" xml:id="stk3" contextRef="#ctx0" brushRef="#br0">21755 11010 0,'52'0'438,"1"0"-432,-27 0-1,27 0 2,-1 0 1,1 0-1,-1 0 8,1 0-8,-27 0 0,0 0 0,27 0 0,-27 0 0,1 0 17,-1 0-10,0 0 0,0 0 1,1 0-8,-1 0 0,0 0 8,27 0-8,-27 0 0,27 0 1,-1 0-1,1 0-1,-1 0 10,-26 0-10,1 0 2,-1 0 0,27 0-1,-27 0 8,0 0-8,0 0 0,1 0-1,-1 0 2,26 0 0,-25 0 6,-1 0-7,27 0 0,-27 0 0,0 0 1,0 0-1,1 0 0,25 0 1,-26 27-2,1-27 2,-1 0-1,0 0 0,1 0 0,25 0 1,-26 0 0,27 0-2,-27 0 2,0 0-1,1 0 0,-1 0 1,27 0-2,-27 0 2,0 0-1,0 0 2,1 0 13,-1 0-8,0 0 8,0 0-8</inkml:trace>
    </iact:actionData>
  </iact:action>
  <iact:action type="add" startTime="44348">
    <iact:property name="dataType"/>
    <iact:actionData xml:id="d4">
      <inkml:trace xmlns:inkml="http://www.w3.org/2003/InkML" xml:id="stk4" contextRef="#ctx0" brushRef="#br0">16342 15214 0,'27'0'442,"25"0"-437,1 0 2,26 0 0,-27 0 1,27 0 0,-26 0-1,25 0 1,27 0-1,-52 0 0,26 0 2,-27 0-1,27 0-2,-26 0 2,26 0 0,-1 0-1,-25 0 0,26 0 1,-27 0-1,27 0 1,-26 0-1,52 0 1,-26 0 0,-27 0-1,27 0 1,-27 0-1,27 0 1,-26 0-1,-1 0 0,1 0 1,-1 0 0,1 0 1,-27 0-3,79 0 2,-78 0-1,-1 0 9,27 0-9,-1 0 9,-26 0-2,27 0 2,-27 0 7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1000" r="-1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5F0BBC5-2CB4-435A-8386-1362AE2A98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" y="24487"/>
            <a:ext cx="3917629" cy="1458324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CB659DC1-490E-40C3-B040-B4C6EF2E3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2" y="4552603"/>
            <a:ext cx="10167538" cy="1027316"/>
          </a:xfrm>
        </p:spPr>
        <p:txBody>
          <a:bodyPr/>
          <a:lstStyle>
            <a:lvl1pPr marL="88900" indent="0" algn="l">
              <a:defRPr b="1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711264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B74B9-5C53-4269-9B8F-0F15785CB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E1EE67-07AE-462F-A3B4-01128FD42B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C61C7-8F2A-476C-9BB2-9BC536416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0E599-30F1-4B23-8F69-840034D59D2E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E61BE-A49A-4E77-A3F1-2D7509C42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21F6D-8DE3-49D9-AA38-BB808A17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8399D-E177-447F-BAEE-E8D078F828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04560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F1A4BD-51C2-40C1-BB04-4B7BB595A4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97F877-D08B-4F45-B003-29315F8C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4C921-BBCC-42B6-96D4-EB05F7C8E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0E599-30F1-4B23-8F69-840034D59D2E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47411-A5D9-4539-898B-77B17E4BD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D7F4D-E398-495C-92AD-988E3F6A1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8399D-E177-447F-BAEE-E8D078F828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318479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730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41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91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94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727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592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8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38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AD6B4-8476-435C-ADFF-BBC7739C7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E62D3C"/>
                </a:solidFill>
                <a:latin typeface="+mj-lt"/>
                <a:ea typeface="Roboto" panose="02000000000000000000" pitchFamily="2" charset="0"/>
                <a:cs typeface="Poppins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EFF91-79AE-4CB9-9C14-3CCFDCDFF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E62D3C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rgbClr val="E62D3C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solidFill>
                  <a:srgbClr val="E62D3C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solidFill>
                  <a:srgbClr val="E62D3C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solidFill>
                  <a:srgbClr val="E62D3C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6DC97D0-AB72-4BAA-925B-C6A743E7A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2058FFF-B258-4CB9-81F5-82A456E87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8399D-E177-447F-BAEE-E8D078F828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811878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524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14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38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6F8F9-D8EC-411A-B16A-FA049E67C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E62D3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F9AA89-AAFE-4775-8FDB-A603A6E79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E62D3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06F8C-EB17-495D-B6FA-DBD3967B3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0E599-30F1-4B23-8F69-840034D59D2E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0E7A7-250C-4B5A-911E-DDAD10BB8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F1323-C852-46BA-9B42-13857B469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8399D-E177-447F-BAEE-E8D078F828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555220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B17F2-B711-4691-9BCB-865692240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C93DF-F87D-4E4A-86A4-5F74EA807C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599D26-E398-4A5D-BD65-3A98BE9EF7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27B711-F1AF-4F9E-B0B1-B3EBBD1C7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0E599-30F1-4B23-8F69-840034D59D2E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3C1EFB-07CE-440A-B6D3-E889DA584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E6D72D-5537-4816-B50F-57277922B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8399D-E177-447F-BAEE-E8D078F828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457009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C9B8F-C516-462D-848E-7A4A3C6D1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2CDA3-DFCB-42E3-A394-AC30FFFAB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81273-6ED3-4E6A-9951-4E681AA4A1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580CFA-5765-4212-ABFA-3AEC5FCCF9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F0E01D-F748-4966-B762-D7BC563B03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D37D22-5B42-4500-B076-F6B005DD8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0E599-30F1-4B23-8F69-840034D59D2E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1B7F6B-8BAA-4B70-B4DF-391C2C3C0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042365-B190-42E8-B284-0A8A7BBE4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8399D-E177-447F-BAEE-E8D078F828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151740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8C82C-EB99-45D8-9CB1-FD9BAE3BF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FD9E0A-5715-48BD-8DC7-38722A07B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0E599-30F1-4B23-8F69-840034D59D2E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116696-0642-413C-BD0B-8F5D0EE19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6788A3-B4DD-4CFA-B91A-E234961FA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8399D-E177-447F-BAEE-E8D078F828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012165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DC4115-617B-4A99-8909-385FCDEAB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0E599-30F1-4B23-8F69-840034D59D2E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C1B998-954E-491B-9D3C-4493D247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F9703-97CE-42B2-9654-DA82E1647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8399D-E177-447F-BAEE-E8D078F828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66385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E4139-7221-4F62-9784-61EED1EF6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43DBF-7EE5-432F-9CC0-C64FBC832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3E4722-0198-4918-8A17-3A189C10A0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A18E68-104F-4515-9254-5DD85D2B6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0E599-30F1-4B23-8F69-840034D59D2E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DB571A-1ECC-4431-837F-EE7C967AD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5B3D51-1B8E-4E93-AE35-02571705E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8399D-E177-447F-BAEE-E8D078F828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580126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C7D7E-B25D-47DF-B56D-74ADB4B40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033853-E220-4F9E-98AB-7406695F28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39E0C4-1DB6-4B78-BC18-D7EE575525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29E742-0EED-4C1F-A0A6-765B6EB53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0E599-30F1-4B23-8F69-840034D59D2E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2AA19B-EAA8-44F0-8593-B071C4C16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24C852-7401-405A-B6D7-0A1B2E113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8399D-E177-447F-BAEE-E8D078F828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650591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A49941-5DB5-460A-959F-30B94C128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9D4AC-0784-4AAC-890F-523903D64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C931C-566B-4F59-850E-BEEAD21E81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0E599-30F1-4B23-8F69-840034D59D2E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7DF6B-A8EC-42BA-8C80-780FA92E1B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11C11-A478-4983-A1CD-658FDB8C0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8399D-E177-447F-BAEE-E8D078F828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54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13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1.m4a"/><Relationship Id="rId7" Type="http://schemas.openxmlformats.org/officeDocument/2006/relationships/image" Target="../media/image12.jpeg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7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5.m4a"/><Relationship Id="rId7" Type="http://schemas.openxmlformats.org/officeDocument/2006/relationships/hyperlink" Target="https://www.medschools.ac.uk/media/2951/entry-requirements-document-2023-entry.pdf" TargetMode="External"/><Relationship Id="rId2" Type="http://schemas.microsoft.com/office/2007/relationships/media" Target="../media/media15.m4a"/><Relationship Id="rId1" Type="http://schemas.openxmlformats.org/officeDocument/2006/relationships/tags" Target="../tags/tag9.xml"/><Relationship Id="rId6" Type="http://schemas.openxmlformats.org/officeDocument/2006/relationships/hyperlink" Target="https://www.medschools.ac.uk/news/2023-entry-requirements-for-uk-medical-schools-published" TargetMode="External"/><Relationship Id="rId5" Type="http://schemas.openxmlformats.org/officeDocument/2006/relationships/image" Target="../media/image14.pn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2.xml"/><Relationship Id="rId9" Type="http://schemas.microsoft.com/office/2011/relationships/inkAction" Target="../ink/inkAction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media16.m4a"/><Relationship Id="rId7" Type="http://schemas.openxmlformats.org/officeDocument/2006/relationships/image" Target="../media/image15.jpeg"/><Relationship Id="rId2" Type="http://schemas.microsoft.com/office/2007/relationships/media" Target="../media/media16.m4a"/><Relationship Id="rId1" Type="http://schemas.openxmlformats.org/officeDocument/2006/relationships/tags" Target="../tags/tag10.xml"/><Relationship Id="rId6" Type="http://schemas.openxmlformats.org/officeDocument/2006/relationships/hyperlink" Target="https://www.vetschoolscouncil.ac.uk/news/2023-entry-requirements-for-uk-veterinary-schools-published/" TargetMode="External"/><Relationship Id="rId5" Type="http://schemas.openxmlformats.org/officeDocument/2006/relationships/hyperlink" Target="https://www.dentalschoolscouncil.ac.uk/wp-content/uploads/2022/07/DSC-Entry-Requirements-2023-1.pdf" TargetMode="Externa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4.png"/><Relationship Id="rId2" Type="http://schemas.microsoft.com/office/2007/relationships/media" Target="../media/media17.m4a"/><Relationship Id="rId1" Type="http://schemas.openxmlformats.org/officeDocument/2006/relationships/tags" Target="../tags/tag11.xml"/><Relationship Id="rId6" Type="http://schemas.openxmlformats.org/officeDocument/2006/relationships/hyperlink" Target="https://www.ucat.ac.uk/" TargetMode="External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4.png"/><Relationship Id="rId2" Type="http://schemas.microsoft.com/office/2007/relationships/media" Target="../media/media18.m4a"/><Relationship Id="rId1" Type="http://schemas.openxmlformats.org/officeDocument/2006/relationships/tags" Target="../tags/tag12.xml"/><Relationship Id="rId6" Type="http://schemas.openxmlformats.org/officeDocument/2006/relationships/hyperlink" Target="https://www.admissionstesting.org/for-test-takers/bmat/" TargetMode="External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4.png"/><Relationship Id="rId2" Type="http://schemas.microsoft.com/office/2007/relationships/media" Target="../media/media19.m4a"/><Relationship Id="rId1" Type="http://schemas.openxmlformats.org/officeDocument/2006/relationships/tags" Target="../tags/tag13.xml"/><Relationship Id="rId6" Type="http://schemas.openxmlformats.org/officeDocument/2006/relationships/hyperlink" Target="https://www.admissionstesting.org/for-test-takers/cambridge-pre-registration-assessments/" TargetMode="External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7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uturelearn.com/courses/discover-dentistry" TargetMode="External"/><Relationship Id="rId3" Type="http://schemas.openxmlformats.org/officeDocument/2006/relationships/audio" Target="../media/media24.m4a"/><Relationship Id="rId7" Type="http://schemas.openxmlformats.org/officeDocument/2006/relationships/hyperlink" Target="https://www.rcgp.org.uk/training-exams/discover-general-practice/observe-gp.aspx" TargetMode="External"/><Relationship Id="rId2" Type="http://schemas.microsoft.com/office/2007/relationships/media" Target="../media/media24.m4a"/><Relationship Id="rId1" Type="http://schemas.openxmlformats.org/officeDocument/2006/relationships/tags" Target="../tags/tag18.xml"/><Relationship Id="rId6" Type="http://schemas.openxmlformats.org/officeDocument/2006/relationships/hyperlink" Target="https://bsmsoutreach.thinkific.com/courses/VWE" TargetMode="External"/><Relationship Id="rId5" Type="http://schemas.openxmlformats.org/officeDocument/2006/relationships/image" Target="../media/image22.jpe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hyperlink" Target="https://www.futurelearn.com/courses/vet-school-application-support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19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media29.m4a"/><Relationship Id="rId7" Type="http://schemas.openxmlformats.org/officeDocument/2006/relationships/hyperlink" Target="https://www.bsms.ac.uk/about/events/index.aspx" TargetMode="External"/><Relationship Id="rId2" Type="http://schemas.microsoft.com/office/2007/relationships/media" Target="../media/media29.m4a"/><Relationship Id="rId1" Type="http://schemas.openxmlformats.org/officeDocument/2006/relationships/tags" Target="../tags/tag20.xml"/><Relationship Id="rId6" Type="http://schemas.openxmlformats.org/officeDocument/2006/relationships/hyperlink" Target="https://www.themedicportal.com/" TargetMode="External"/><Relationship Id="rId5" Type="http://schemas.openxmlformats.org/officeDocument/2006/relationships/hyperlink" Target="https://www.medschools.ac.uk/studying-medicine" TargetMode="Externa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0.m4a"/><Relationship Id="rId7" Type="http://schemas.openxmlformats.org/officeDocument/2006/relationships/hyperlink" Target="https://www.vetschoolscouncil.ac.uk/applications/work-experience/" TargetMode="External"/><Relationship Id="rId2" Type="http://schemas.microsoft.com/office/2007/relationships/media" Target="../media/media30.m4a"/><Relationship Id="rId1" Type="http://schemas.openxmlformats.org/officeDocument/2006/relationships/tags" Target="../tags/tag21.xml"/><Relationship Id="rId6" Type="http://schemas.openxmlformats.org/officeDocument/2006/relationships/hyperlink" Target="https://www.bva.co.uk/media/4505/bva-guide-to-applying-to-study-veterinary-medicine.pdf" TargetMode="External"/><Relationship Id="rId5" Type="http://schemas.openxmlformats.org/officeDocument/2006/relationships/hyperlink" Target="https://www.themedicportal.com/application-guide/dentistry/" TargetMode="Externa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3F352-8F50-414C-843E-2D675D185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429" y="5046874"/>
            <a:ext cx="10167538" cy="1027316"/>
          </a:xfrm>
        </p:spPr>
        <p:txBody>
          <a:bodyPr>
            <a:normAutofit fontScale="90000"/>
          </a:bodyPr>
          <a:lstStyle/>
          <a:p>
            <a:r>
              <a:rPr lang="en-US">
                <a:latin typeface="Poppins"/>
                <a:cs typeface="Poppins"/>
              </a:rPr>
              <a:t>Medical Careers Tutorial Pathway</a:t>
            </a:r>
            <a:br>
              <a:rPr lang="en-US"/>
            </a:br>
            <a:br>
              <a:rPr lang="en-US"/>
            </a:br>
            <a:r>
              <a:rPr lang="en-US">
                <a:latin typeface="Poppins"/>
                <a:cs typeface="Poppins"/>
              </a:rPr>
              <a:t>Stella Coleman  </a:t>
            </a:r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EDAEA193-3FCE-82ED-B6BA-1D738B831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1021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1"/>
    </mc:Choice>
    <mc:Fallback xmlns="">
      <p:transition spd="slow" advTm="9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1332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232227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370D9B-EFA1-4366-99AB-9F2E042B8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412489"/>
            <a:ext cx="2871095" cy="21566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Summer Term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A45D9C-BA15-4525-B083-E2359E1CC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0070" y="670028"/>
            <a:ext cx="6999847" cy="144528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285750"/>
            <a:r>
              <a:rPr lang="en-US" sz="2400">
                <a:solidFill>
                  <a:schemeClr val="tx1"/>
                </a:solidFill>
                <a:latin typeface="+mn-lt"/>
                <a:ea typeface="+mn-ea"/>
              </a:rPr>
              <a:t>   Progression week (22nd to 26th May 2023):</a:t>
            </a:r>
            <a:endParaRPr lang="en-US" sz="2400">
              <a:solidFill>
                <a:schemeClr val="tx1"/>
              </a:solidFill>
              <a:latin typeface="+mn-lt"/>
              <a:ea typeface="Roboto"/>
              <a:cs typeface="Roboto"/>
            </a:endParaRPr>
          </a:p>
          <a:p>
            <a:pPr marL="0" indent="0">
              <a:buNone/>
            </a:pPr>
            <a:r>
              <a:rPr lang="en-US" sz="2400">
                <a:solidFill>
                  <a:schemeClr val="tx1"/>
                </a:solidFill>
                <a:latin typeface="+mn-lt"/>
                <a:ea typeface="+mn-ea"/>
              </a:rPr>
              <a:t>        Early UCAS application talk on 22nd May</a:t>
            </a:r>
            <a:endParaRPr lang="en-US" sz="2400">
              <a:solidFill>
                <a:schemeClr val="tx1"/>
              </a:solidFill>
              <a:latin typeface="+mn-lt"/>
              <a:ea typeface="Roboto"/>
              <a:cs typeface="Roboto"/>
            </a:endParaRPr>
          </a:p>
          <a:p>
            <a:pPr marL="0" indent="0">
              <a:buNone/>
            </a:pPr>
            <a:r>
              <a:rPr lang="en-US" sz="2400">
                <a:solidFill>
                  <a:schemeClr val="tx1"/>
                </a:solidFill>
                <a:latin typeface="+mn-lt"/>
                <a:ea typeface="+mn-ea"/>
              </a:rPr>
              <a:t>        Trip to BSMS on 25th May</a:t>
            </a:r>
            <a:endParaRPr lang="en-US" sz="2400">
              <a:solidFill>
                <a:schemeClr val="tx1"/>
              </a:solidFill>
              <a:latin typeface="+mn-lt"/>
              <a:ea typeface="Roboto"/>
              <a:cs typeface="Roboto"/>
            </a:endParaRPr>
          </a:p>
          <a:p>
            <a:pPr marL="0" indent="0">
              <a:buNone/>
            </a:pPr>
            <a:r>
              <a:rPr lang="en-US" sz="2000">
                <a:solidFill>
                  <a:schemeClr val="tx1"/>
                </a:solidFill>
                <a:latin typeface="+mn-lt"/>
                <a:ea typeface="+mn-ea"/>
              </a:rPr>
              <a:t>  </a:t>
            </a:r>
            <a:endParaRPr lang="en-US" sz="2000">
              <a:solidFill>
                <a:schemeClr val="tx1"/>
              </a:solidFill>
              <a:latin typeface="+mn-lt"/>
              <a:ea typeface="Roboto"/>
              <a:cs typeface="Robot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969FFC-5D64-4B38-A4BA-2B7B9C017B1A}"/>
              </a:ext>
            </a:extLst>
          </p:cNvPr>
          <p:cNvSpPr txBox="1"/>
          <p:nvPr/>
        </p:nvSpPr>
        <p:spPr>
          <a:xfrm>
            <a:off x="3402442" y="5488376"/>
            <a:ext cx="8663678" cy="778537"/>
          </a:xfrm>
          <a:prstGeom prst="rect">
            <a:avLst/>
          </a:prstGeom>
          <a:ln>
            <a:solidFill>
              <a:schemeClr val="tx2">
                <a:lumMod val="10000"/>
              </a:schemeClr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u="sng"/>
              <a:t>All Medicine and Dentistry students sit the UCAT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ea typeface="+mn-lt"/>
                <a:cs typeface="+mn-lt"/>
              </a:rPr>
              <a:t>   </a:t>
            </a:r>
            <a:r>
              <a:rPr lang="en-US" sz="2800" u="sng">
                <a:ea typeface="+mn-lt"/>
                <a:cs typeface="+mn-lt"/>
              </a:rPr>
              <a:t>admissions test in the summer holidays</a:t>
            </a:r>
            <a:endParaRPr lang="en-US" sz="2800" u="sng">
              <a:ea typeface="Roboto"/>
              <a:cs typeface="Robo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033546-36D2-AC66-FDA1-967E876C62EA}"/>
              </a:ext>
            </a:extLst>
          </p:cNvPr>
          <p:cNvSpPr txBox="1"/>
          <p:nvPr/>
        </p:nvSpPr>
        <p:spPr>
          <a:xfrm>
            <a:off x="4726781" y="2119312"/>
            <a:ext cx="7060405" cy="32003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  </a:t>
            </a:r>
            <a:r>
              <a:rPr lang="en-US" sz="2400">
                <a:latin typeface="Arial"/>
                <a:cs typeface="Arial"/>
              </a:rPr>
              <a:t>Medical tutor groups start after half term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latin typeface="Arial"/>
                <a:cs typeface="Arial"/>
              </a:rPr>
              <a:t>     Tutorial:</a:t>
            </a: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sz="2400">
                <a:latin typeface="Arial"/>
                <a:cs typeface="Arial"/>
              </a:rPr>
              <a:t>Course choices and eligibility criteria</a:t>
            </a: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sz="2400">
                <a:latin typeface="Arial"/>
                <a:cs typeface="Arial"/>
              </a:rPr>
              <a:t>Admissions tests</a:t>
            </a: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sz="2400">
                <a:latin typeface="Arial"/>
                <a:cs typeface="Arial"/>
              </a:rPr>
              <a:t>First draft of personal statement</a:t>
            </a: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sz="2400">
                <a:latin typeface="Arial"/>
                <a:cs typeface="Arial"/>
              </a:rPr>
              <a:t>Begin application process on UCAS Apply</a:t>
            </a: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sz="2400">
                <a:latin typeface="Arial"/>
                <a:cs typeface="Arial"/>
              </a:rPr>
              <a:t>Students should be making full use of the enrichment opportunities on </a:t>
            </a:r>
            <a:r>
              <a:rPr lang="en-US" sz="2400" err="1">
                <a:latin typeface="Arial"/>
                <a:cs typeface="Arial"/>
              </a:rPr>
              <a:t>Medsoc</a:t>
            </a:r>
            <a:endParaRPr lang="en-GB" sz="2400" err="1"/>
          </a:p>
        </p:txBody>
      </p:sp>
      <p:pic>
        <p:nvPicPr>
          <p:cNvPr id="53" name="Audio 52">
            <a:hlinkClick r:id="" action="ppaction://media"/>
            <a:extLst>
              <a:ext uri="{FF2B5EF4-FFF2-40B4-BE49-F238E27FC236}">
                <a16:creationId xmlns:a16="http://schemas.microsoft.com/office/drawing/2014/main" id="{A4C19834-2EDA-1009-0494-D6656E58F6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872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66091"/>
    </mc:Choice>
    <mc:Fallback xmlns="">
      <p:transition spd="slow" advTm="66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5" grpId="0"/>
      <p:bldP spid="6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0D9B-EFA1-4366-99AB-9F2E042B8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93" y="36750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err="1">
                <a:ea typeface="Roboto"/>
                <a:cs typeface="Poppins"/>
              </a:rPr>
              <a:t>Medsoc</a:t>
            </a:r>
            <a:r>
              <a:rPr lang="en-US" sz="4000">
                <a:ea typeface="Roboto"/>
                <a:cs typeface="Poppins"/>
              </a:rPr>
              <a:t> enrichment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A45D9C-BA15-4525-B083-E2359E1CC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156" y="1968346"/>
            <a:ext cx="11534707" cy="21849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/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Lots of free opportunities </a:t>
            </a:r>
            <a:endParaRPr lang="en-US" sz="2400">
              <a:solidFill>
                <a:schemeClr val="bg2">
                  <a:lumMod val="10000"/>
                </a:schemeClr>
              </a:solidFill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     posted in channels</a:t>
            </a:r>
            <a:endParaRPr lang="en-US" sz="2400">
              <a:solidFill>
                <a:schemeClr val="bg2">
                  <a:lumMod val="10000"/>
                </a:schemeClr>
              </a:solidFill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     </a:t>
            </a:r>
            <a:endParaRPr lang="en-US" sz="2000">
              <a:solidFill>
                <a:schemeClr val="bg2">
                  <a:lumMod val="10000"/>
                </a:schemeClr>
              </a:solidFill>
              <a:cs typeface="Roboto"/>
            </a:endParaRPr>
          </a:p>
          <a:p>
            <a:pPr marL="742950" lvl="1" indent="-285750"/>
            <a:endParaRPr lang="en-US">
              <a:solidFill>
                <a:schemeClr val="bg2">
                  <a:lumMod val="10000"/>
                </a:schemeClr>
              </a:solidFill>
              <a:cs typeface="Roboto"/>
            </a:endParaRPr>
          </a:p>
          <a:p>
            <a:endParaRPr lang="en-GB"/>
          </a:p>
        </p:txBody>
      </p:sp>
      <p:pic>
        <p:nvPicPr>
          <p:cNvPr id="3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43849D7E-4AB2-6B23-A81C-DA9A19AED3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9177" y="278856"/>
            <a:ext cx="2184104" cy="1489945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5BCCD85-CDC5-4D22-9A04-762ED371D918}"/>
              </a:ext>
            </a:extLst>
          </p:cNvPr>
          <p:cNvSpPr txBox="1">
            <a:spLocks/>
          </p:cNvSpPr>
          <p:nvPr/>
        </p:nvSpPr>
        <p:spPr>
          <a:xfrm>
            <a:off x="185074" y="4022286"/>
            <a:ext cx="11156086" cy="20694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E62D3C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E62D3C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E62D3C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E62D3C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E62D3C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endParaRPr lang="en-US">
              <a:solidFill>
                <a:schemeClr val="bg2">
                  <a:lumMod val="10000"/>
                </a:schemeClr>
              </a:solidFill>
              <a:latin typeface="Roboto"/>
              <a:ea typeface="Roboto"/>
              <a:cs typeface="Roboto"/>
            </a:endParaRPr>
          </a:p>
          <a:p>
            <a:pPr marL="285750" indent="-285750"/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Drop in sessions every </a:t>
            </a:r>
          </a:p>
          <a:p>
            <a:pPr marL="0" indent="0">
              <a:buNone/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     Thursday in room 24</a:t>
            </a:r>
            <a:endParaRPr lang="en-US" sz="2400">
              <a:solidFill>
                <a:schemeClr val="bg2">
                  <a:lumMod val="10000"/>
                </a:schemeClr>
              </a:solidFill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     at 11.50</a:t>
            </a:r>
            <a:endParaRPr lang="en-US" sz="2400">
              <a:solidFill>
                <a:schemeClr val="bg2">
                  <a:lumMod val="10000"/>
                </a:schemeClr>
              </a:solidFill>
              <a:cs typeface="Roboto" panose="02000000000000000000" pitchFamily="2" charset="0"/>
            </a:endParaRPr>
          </a:p>
          <a:p>
            <a:pPr marL="285750" indent="-285750"/>
            <a:endParaRPr lang="en-US">
              <a:solidFill>
                <a:schemeClr val="bg2">
                  <a:lumMod val="10000"/>
                </a:schemeClr>
              </a:solidFill>
              <a:cs typeface="Roboto"/>
            </a:endParaRPr>
          </a:p>
          <a:p>
            <a:pPr marL="742950" lvl="1" indent="-285750"/>
            <a:endParaRPr lang="en-US">
              <a:solidFill>
                <a:schemeClr val="bg2">
                  <a:lumMod val="10000"/>
                </a:schemeClr>
              </a:solidFill>
              <a:cs typeface="Roboto"/>
            </a:endParaRPr>
          </a:p>
          <a:p>
            <a:endParaRPr lang="en-GB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0A249EE8-DF55-625E-3E3C-1284B96A3B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2320" b="5983"/>
          <a:stretch/>
        </p:blipFill>
        <p:spPr>
          <a:xfrm>
            <a:off x="4644505" y="4519648"/>
            <a:ext cx="6752441" cy="1348320"/>
          </a:xfrm>
          <a:prstGeom prst="rect">
            <a:avLst/>
          </a:prstGeom>
        </p:spPr>
      </p:pic>
      <p:pic>
        <p:nvPicPr>
          <p:cNvPr id="10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1C020CF-30ED-503E-CBC3-7DE14A25CD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8688" y="1970402"/>
            <a:ext cx="7061200" cy="2126077"/>
          </a:xfrm>
          <a:prstGeom prst="rect">
            <a:avLst/>
          </a:prstGeom>
        </p:spPr>
      </p:pic>
      <p:pic>
        <p:nvPicPr>
          <p:cNvPr id="49" name="Audio 48">
            <a:hlinkClick r:id="" action="ppaction://media"/>
            <a:extLst>
              <a:ext uri="{FF2B5EF4-FFF2-40B4-BE49-F238E27FC236}">
                <a16:creationId xmlns:a16="http://schemas.microsoft.com/office/drawing/2014/main" id="{D5D900BD-E0D8-8092-79A8-1418F277E5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460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02"/>
    </mc:Choice>
    <mc:Fallback xmlns="">
      <p:transition spd="slow" advTm="31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1332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232227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370D9B-EFA1-4366-99AB-9F2E042B8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412489"/>
            <a:ext cx="2871095" cy="21271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Autumn Term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A45D9C-BA15-4525-B083-E2359E1CC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5972" y="1410826"/>
            <a:ext cx="8886569" cy="47785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/>
            <a:r>
              <a:rPr lang="en-US" sz="2400">
                <a:solidFill>
                  <a:schemeClr val="tx1"/>
                </a:solidFill>
                <a:latin typeface="+mn-lt"/>
                <a:ea typeface="+mn-ea"/>
              </a:rPr>
              <a:t>September onwards:</a:t>
            </a:r>
            <a:endParaRPr lang="en-US" sz="2400">
              <a:solidFill>
                <a:schemeClr val="tx1"/>
              </a:solidFill>
              <a:latin typeface="+mn-lt"/>
              <a:ea typeface="Roboto"/>
              <a:cs typeface="Roboto"/>
            </a:endParaRPr>
          </a:p>
          <a:p>
            <a:pPr marL="0" indent="0">
              <a:buNone/>
            </a:pPr>
            <a:r>
              <a:rPr lang="en-US" sz="2400">
                <a:solidFill>
                  <a:schemeClr val="tx1"/>
                </a:solidFill>
                <a:latin typeface="+mn-lt"/>
                <a:ea typeface="+mn-ea"/>
              </a:rPr>
              <a:t>    Apply by BHASVIC internal UCAS deadline </a:t>
            </a:r>
          </a:p>
          <a:p>
            <a:pPr marL="0" indent="0">
              <a:buNone/>
            </a:pPr>
            <a:r>
              <a:rPr lang="en-US" sz="2400">
                <a:solidFill>
                  <a:schemeClr val="tx1"/>
                </a:solidFill>
                <a:latin typeface="+mn-lt"/>
                <a:ea typeface="+mn-ea"/>
              </a:rPr>
              <a:t>    22nd Sept 2023 </a:t>
            </a:r>
            <a:endParaRPr lang="en-US" sz="2400">
              <a:solidFill>
                <a:schemeClr val="tx1"/>
              </a:solidFill>
              <a:latin typeface="+mn-lt"/>
              <a:ea typeface="Roboto"/>
              <a:cs typeface="Roboto"/>
            </a:endParaRPr>
          </a:p>
          <a:p>
            <a:pPr marL="0" indent="0">
              <a:buNone/>
            </a:pPr>
            <a:r>
              <a:rPr lang="en-US" sz="2400">
                <a:solidFill>
                  <a:schemeClr val="tx1"/>
                </a:solidFill>
                <a:latin typeface="+mn-lt"/>
                <a:ea typeface="+mn-ea"/>
              </a:rPr>
              <a:t>    (UCAS external deadline 16</a:t>
            </a:r>
            <a:r>
              <a:rPr lang="en-US" sz="2400" baseline="30000">
                <a:solidFill>
                  <a:schemeClr val="tx1"/>
                </a:solidFill>
                <a:latin typeface="+mn-lt"/>
                <a:ea typeface="+mn-ea"/>
              </a:rPr>
              <a:t>th</a:t>
            </a:r>
            <a:r>
              <a:rPr lang="en-US" sz="2400">
                <a:solidFill>
                  <a:schemeClr val="tx1"/>
                </a:solidFill>
                <a:latin typeface="+mn-lt"/>
                <a:ea typeface="+mn-ea"/>
              </a:rPr>
              <a:t> Oct 2023)</a:t>
            </a:r>
            <a:endParaRPr lang="en-US" sz="2400">
              <a:solidFill>
                <a:schemeClr val="tx1"/>
              </a:solidFill>
              <a:latin typeface="+mn-lt"/>
              <a:ea typeface="Roboto"/>
              <a:cs typeface="Roboto"/>
            </a:endParaRPr>
          </a:p>
          <a:p>
            <a:pPr marL="285750"/>
            <a:endParaRPr lang="en-US" sz="2400">
              <a:solidFill>
                <a:schemeClr val="tx1"/>
              </a:solidFill>
              <a:latin typeface="+mn-lt"/>
              <a:ea typeface="Roboto"/>
              <a:cs typeface="Roboto"/>
            </a:endParaRPr>
          </a:p>
          <a:p>
            <a:pPr marL="57150" indent="0">
              <a:buNone/>
            </a:pPr>
            <a:r>
              <a:rPr lang="en-US" sz="2400">
                <a:solidFill>
                  <a:schemeClr val="tx1"/>
                </a:solidFill>
                <a:latin typeface="+mn-lt"/>
                <a:ea typeface="+mn-ea"/>
              </a:rPr>
              <a:t>   18th Oct 2023 BMAT sat at BHASVIC </a:t>
            </a:r>
            <a:endParaRPr lang="en-US" sz="2400">
              <a:solidFill>
                <a:schemeClr val="tx1"/>
              </a:solidFill>
              <a:latin typeface="+mn-lt"/>
              <a:ea typeface="Roboto"/>
              <a:cs typeface="Roboto"/>
            </a:endParaRPr>
          </a:p>
          <a:p>
            <a:pPr marL="57150" indent="0">
              <a:buNone/>
            </a:pPr>
            <a:r>
              <a:rPr lang="en-US" sz="2400">
                <a:solidFill>
                  <a:schemeClr val="tx1"/>
                </a:solidFill>
                <a:latin typeface="+mn-lt"/>
                <a:ea typeface="+mn-ea"/>
              </a:rPr>
              <a:t>   (50% BHASVIC students)</a:t>
            </a:r>
            <a:endParaRPr lang="en-US" sz="2400">
              <a:solidFill>
                <a:schemeClr val="tx1"/>
              </a:solidFill>
              <a:latin typeface="+mn-lt"/>
              <a:ea typeface="Roboto"/>
              <a:cs typeface="Roboto"/>
            </a:endParaRPr>
          </a:p>
          <a:p>
            <a:pPr marL="57150" indent="0">
              <a:buNone/>
            </a:pPr>
            <a:r>
              <a:rPr lang="en-US" sz="2000">
                <a:solidFill>
                  <a:schemeClr val="tx1"/>
                </a:solidFill>
                <a:latin typeface="+mn-lt"/>
                <a:ea typeface="+mn-ea"/>
              </a:rPr>
              <a:t>   </a:t>
            </a:r>
            <a:endParaRPr lang="en-US" sz="2000">
              <a:solidFill>
                <a:schemeClr val="tx1"/>
              </a:solidFill>
              <a:latin typeface="+mn-lt"/>
              <a:ea typeface="Roboto"/>
              <a:cs typeface="Robo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7CBBAC-0905-442D-24D4-07D50872DAF8}"/>
              </a:ext>
            </a:extLst>
          </p:cNvPr>
          <p:cNvSpPr txBox="1"/>
          <p:nvPr/>
        </p:nvSpPr>
        <p:spPr>
          <a:xfrm>
            <a:off x="4449439" y="4612478"/>
            <a:ext cx="753704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n-US" sz="2400">
                <a:solidFill>
                  <a:srgbClr val="FFFFFF"/>
                </a:solidFill>
                <a:latin typeface="Roboto"/>
                <a:ea typeface="Arial"/>
                <a:cs typeface="Arial"/>
              </a:rPr>
              <a:t>  Tutorial:​</a:t>
            </a:r>
          </a:p>
          <a:p>
            <a:pPr lvl="1">
              <a:buChar char="•"/>
            </a:pPr>
            <a:r>
              <a:rPr lang="en-US" sz="2400">
                <a:solidFill>
                  <a:srgbClr val="FFFFFF"/>
                </a:solidFill>
                <a:latin typeface="Roboto"/>
                <a:ea typeface="Arial"/>
                <a:cs typeface="Arial"/>
              </a:rPr>
              <a:t> </a:t>
            </a:r>
            <a:r>
              <a:rPr lang="en-US" sz="2400" err="1">
                <a:solidFill>
                  <a:srgbClr val="FFFFFF"/>
                </a:solidFill>
                <a:latin typeface="Roboto"/>
                <a:ea typeface="Arial"/>
                <a:cs typeface="Arial"/>
              </a:rPr>
              <a:t>Finalising</a:t>
            </a:r>
            <a:r>
              <a:rPr lang="en-US" sz="2400">
                <a:solidFill>
                  <a:srgbClr val="FFFFFF"/>
                </a:solidFill>
                <a:latin typeface="Roboto"/>
                <a:ea typeface="Arial"/>
                <a:cs typeface="Arial"/>
              </a:rPr>
              <a:t> applications​</a:t>
            </a:r>
          </a:p>
          <a:p>
            <a:pPr lvl="1">
              <a:buChar char="•"/>
            </a:pPr>
            <a:r>
              <a:rPr lang="en-US" sz="2400">
                <a:solidFill>
                  <a:srgbClr val="FFFFFF"/>
                </a:solidFill>
                <a:latin typeface="Roboto"/>
                <a:ea typeface="Arial"/>
                <a:cs typeface="Arial"/>
              </a:rPr>
              <a:t> Understanding the interview process</a:t>
            </a:r>
            <a:endParaRPr lang="en-GB" sz="2400">
              <a:solidFill>
                <a:srgbClr val="FFFFFF"/>
              </a:solidFill>
              <a:latin typeface="Roboto"/>
              <a:ea typeface="Roboto"/>
              <a:cs typeface="Roboto"/>
            </a:endParaRPr>
          </a:p>
          <a:p>
            <a:pPr lvl="1"/>
            <a:r>
              <a:rPr lang="en-US" sz="2400">
                <a:solidFill>
                  <a:srgbClr val="FFFFFF"/>
                </a:solidFill>
                <a:latin typeface="Roboto"/>
                <a:ea typeface="Arial"/>
                <a:cs typeface="Arial"/>
              </a:rPr>
              <a:t>   Interviews take place Nov to April</a:t>
            </a:r>
            <a:endParaRPr lang="en-GB" sz="2400">
              <a:solidFill>
                <a:srgbClr val="FFFFFF"/>
              </a:solidFill>
              <a:latin typeface="Roboto"/>
              <a:ea typeface="Roboto"/>
              <a:cs typeface="Roboto"/>
            </a:endParaRPr>
          </a:p>
          <a:p>
            <a:pPr lvl="1"/>
            <a:r>
              <a:rPr lang="en-US" sz="2400">
                <a:solidFill>
                  <a:srgbClr val="FFFFFF"/>
                </a:solidFill>
                <a:latin typeface="Roboto"/>
                <a:ea typeface="Arial"/>
                <a:cs typeface="Arial"/>
              </a:rPr>
              <a:t>   Offers up to May</a:t>
            </a:r>
            <a:endParaRPr lang="en-GB" sz="2400">
              <a:ea typeface="Roboto"/>
              <a:cs typeface="Robot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40DDDE-05DF-7D67-4CA8-82060D6769FC}"/>
              </a:ext>
            </a:extLst>
          </p:cNvPr>
          <p:cNvSpPr txBox="1"/>
          <p:nvPr/>
        </p:nvSpPr>
        <p:spPr>
          <a:xfrm>
            <a:off x="4584706" y="308495"/>
            <a:ext cx="6375796" cy="8853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400">
                <a:latin typeface="Arial"/>
                <a:cs typeface="Arial"/>
              </a:rPr>
              <a:t>September - before the start of term: 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latin typeface="Arial"/>
                <a:cs typeface="Arial"/>
              </a:rPr>
              <a:t>   Final draft of personal statement </a:t>
            </a:r>
            <a:endParaRPr lang="en-GB"/>
          </a:p>
        </p:txBody>
      </p:sp>
      <p:pic>
        <p:nvPicPr>
          <p:cNvPr id="41" name="Audio 40">
            <a:hlinkClick r:id="" action="ppaction://media"/>
            <a:extLst>
              <a:ext uri="{FF2B5EF4-FFF2-40B4-BE49-F238E27FC236}">
                <a16:creationId xmlns:a16="http://schemas.microsoft.com/office/drawing/2014/main" id="{0C2076A6-4EF9-680C-EBEA-514BA730CB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6405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5286"/>
    </mc:Choice>
    <mc:Fallback xmlns="">
      <p:transition spd="slow" advTm="45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5" grpId="0"/>
      <p:bldP spid="3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2B069-F65A-4A91-891E-F25D4F245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GB"/>
            </a:br>
            <a:r>
              <a:rPr lang="en-US"/>
              <a:t>What do universities look for?</a:t>
            </a:r>
            <a:br>
              <a:rPr lang="en-US"/>
            </a:br>
            <a:endParaRPr lang="en-GB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78583760-9F4F-4BA9-FB3A-CCF5100C90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2883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2"/>
    </mc:Choice>
    <mc:Fallback xmlns="">
      <p:transition spd="slow" advTm="4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9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11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7B9D00-B3B8-4347-B13E-8F5DCBACD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86" y="3196355"/>
            <a:ext cx="3108826" cy="2386423"/>
          </a:xfrm>
        </p:spPr>
        <p:txBody>
          <a:bodyPr>
            <a:normAutofit/>
          </a:bodyPr>
          <a:lstStyle/>
          <a:p>
            <a:r>
              <a:rPr lang="en-US" sz="4000">
                <a:ea typeface="Roboto"/>
                <a:cs typeface="Poppins"/>
              </a:rPr>
              <a:t>What do </a:t>
            </a:r>
            <a:br>
              <a:rPr lang="en-US" sz="4000">
                <a:ea typeface="Roboto"/>
                <a:cs typeface="Poppins"/>
              </a:rPr>
            </a:br>
            <a:r>
              <a:rPr lang="en-US" sz="4000">
                <a:ea typeface="Roboto"/>
                <a:cs typeface="Poppins"/>
              </a:rPr>
              <a:t>universities look for? </a:t>
            </a:r>
            <a:endParaRPr lang="en-GB" sz="4000"/>
          </a:p>
        </p:txBody>
      </p:sp>
      <p:pic>
        <p:nvPicPr>
          <p:cNvPr id="5" name="Picture 5" descr="Graduates at a university graduation ceremony">
            <a:extLst>
              <a:ext uri="{FF2B5EF4-FFF2-40B4-BE49-F238E27FC236}">
                <a16:creationId xmlns:a16="http://schemas.microsoft.com/office/drawing/2014/main" id="{76526AB7-2BE1-D2C2-6B3D-05B1CB1F45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3456" b="17789"/>
          <a:stretch/>
        </p:blipFill>
        <p:spPr>
          <a:xfrm>
            <a:off x="-12288" y="10"/>
            <a:ext cx="12290321" cy="2097048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74AE-4EE3-4540-AAC9-EFF1F41CD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203" y="3523717"/>
            <a:ext cx="7690338" cy="27406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en-US" sz="2000">
              <a:solidFill>
                <a:schemeClr val="bg2">
                  <a:lumMod val="10000"/>
                </a:schemeClr>
              </a:solidFill>
              <a:cs typeface="Roboto" panose="02000000000000000000" pitchFamily="2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US" sz="2000">
              <a:solidFill>
                <a:schemeClr val="bg2">
                  <a:lumMod val="10000"/>
                </a:schemeClr>
              </a:solidFill>
              <a:cs typeface="Roboto" panose="02000000000000000000" pitchFamily="2" charset="0"/>
            </a:endParaRPr>
          </a:p>
          <a:p>
            <a:pPr marL="342900" indent="-342900"/>
            <a:endParaRPr lang="en-US" sz="2000">
              <a:solidFill>
                <a:schemeClr val="bg2">
                  <a:lumMod val="10000"/>
                </a:schemeClr>
              </a:solidFill>
              <a:cs typeface="Roboto"/>
            </a:endParaRPr>
          </a:p>
          <a:p>
            <a:endParaRPr lang="en-US" sz="2000">
              <a:solidFill>
                <a:srgbClr val="181717"/>
              </a:solidFill>
              <a:cs typeface="Roboto"/>
            </a:endParaRPr>
          </a:p>
          <a:p>
            <a:pPr marL="0" indent="0">
              <a:buNone/>
            </a:pPr>
            <a:endParaRPr lang="en-US" sz="2000">
              <a:solidFill>
                <a:srgbClr val="181717"/>
              </a:solidFill>
              <a:cs typeface="Roboto" panose="02000000000000000000" pitchFamily="2" charset="0"/>
            </a:endParaRPr>
          </a:p>
          <a:p>
            <a:pPr lvl="1"/>
            <a:endParaRPr lang="en-US" sz="2000">
              <a:solidFill>
                <a:srgbClr val="181717"/>
              </a:solidFill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US" sz="1400">
              <a:cs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10D302-B97A-4EA0-9776-784606D0CC88}"/>
              </a:ext>
            </a:extLst>
          </p:cNvPr>
          <p:cNvSpPr txBox="1"/>
          <p:nvPr/>
        </p:nvSpPr>
        <p:spPr>
          <a:xfrm>
            <a:off x="3337289" y="5249963"/>
            <a:ext cx="867370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n-US" sz="2400">
                <a:cs typeface="Arial"/>
              </a:rPr>
              <a:t>    Evidence of suitability​</a:t>
            </a:r>
            <a:endParaRPr lang="en-US" sz="2400">
              <a:ea typeface="Roboto"/>
              <a:cs typeface="Arial"/>
            </a:endParaRPr>
          </a:p>
          <a:p>
            <a:r>
              <a:rPr lang="en-US" sz="2400">
                <a:solidFill>
                  <a:srgbClr val="181717"/>
                </a:solidFill>
                <a:cs typeface="Segoe UI"/>
              </a:rPr>
              <a:t>      Understanding the profession</a:t>
            </a:r>
            <a:endParaRPr lang="en-US" sz="2400">
              <a:solidFill>
                <a:srgbClr val="181717"/>
              </a:solidFill>
              <a:ea typeface="Roboto"/>
              <a:cs typeface="Segoe UI"/>
            </a:endParaRPr>
          </a:p>
          <a:p>
            <a:r>
              <a:rPr lang="en-US" sz="2400">
                <a:solidFill>
                  <a:srgbClr val="181717"/>
                </a:solidFill>
                <a:cs typeface="Segoe UI"/>
              </a:rPr>
              <a:t>      Skills</a:t>
            </a:r>
            <a:endParaRPr lang="en-US" sz="2400">
              <a:solidFill>
                <a:srgbClr val="181717"/>
              </a:solidFill>
              <a:ea typeface="Roboto"/>
              <a:cs typeface="Segoe U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F155DD-E731-7B6A-BC40-6F103BB287E4}"/>
              </a:ext>
            </a:extLst>
          </p:cNvPr>
          <p:cNvSpPr txBox="1"/>
          <p:nvPr/>
        </p:nvSpPr>
        <p:spPr>
          <a:xfrm>
            <a:off x="3265581" y="2664953"/>
            <a:ext cx="9499561" cy="2304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2">
                    <a:lumMod val="10000"/>
                  </a:schemeClr>
                </a:solidFill>
                <a:ea typeface="+mn-lt"/>
                <a:cs typeface="+mn-lt"/>
              </a:rPr>
              <a:t>Applications are screened out (invited to interview) using: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400">
                <a:latin typeface="Arial"/>
                <a:ea typeface="Roboto"/>
                <a:cs typeface="Arial"/>
              </a:rPr>
              <a:t>Entry requirements</a:t>
            </a:r>
            <a:endParaRPr lang="en-US" sz="2400">
              <a:solidFill>
                <a:srgbClr val="E62D3C"/>
              </a:solidFill>
              <a:latin typeface="Arial"/>
              <a:ea typeface="Roboto"/>
              <a:cs typeface="Arial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Arial"/>
                <a:ea typeface="Roboto"/>
                <a:cs typeface="Arial"/>
              </a:rPr>
              <a:t>     GCSE grades – typically 6 or above in </a:t>
            </a:r>
            <a:r>
              <a:rPr lang="en-US" sz="2400" err="1">
                <a:solidFill>
                  <a:schemeClr val="bg2">
                    <a:lumMod val="10000"/>
                  </a:schemeClr>
                </a:solidFill>
                <a:latin typeface="Arial"/>
                <a:ea typeface="Roboto"/>
                <a:cs typeface="Arial"/>
              </a:rPr>
              <a:t>Maths</a:t>
            </a: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Arial"/>
                <a:ea typeface="Roboto"/>
                <a:cs typeface="Arial"/>
              </a:rPr>
              <a:t>/English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Arial"/>
                <a:ea typeface="Roboto"/>
                <a:cs typeface="Arial"/>
              </a:rPr>
              <a:t>     Predicted A-level grades – typically AAA or above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400">
                <a:solidFill>
                  <a:srgbClr val="E62D3C"/>
                </a:solidFill>
                <a:ea typeface="+mn-lt"/>
                <a:cs typeface="+mn-lt"/>
              </a:rPr>
              <a:t>Admissions test scores </a:t>
            </a:r>
            <a:r>
              <a:rPr lang="en-US" sz="2400">
                <a:solidFill>
                  <a:srgbClr val="030303"/>
                </a:solidFill>
                <a:ea typeface="+mn-lt"/>
                <a:cs typeface="+mn-lt"/>
              </a:rPr>
              <a:t>UCAT/BMAT</a:t>
            </a:r>
            <a:endParaRPr lang="en-US">
              <a:ea typeface="Roboto"/>
              <a:cs typeface="Roboto"/>
            </a:endParaRPr>
          </a:p>
        </p:txBody>
      </p: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02F0EDD1-B261-FC32-050C-47EA2D3DEC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719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90"/>
    </mc:Choice>
    <mc:Fallback xmlns="">
      <p:transition spd="slow" advTm="39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4672F-82F8-8259-B449-1C7EEBE46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737" y="360240"/>
            <a:ext cx="5942969" cy="14691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4000">
                <a:latin typeface="Poppins"/>
                <a:ea typeface="Roboto"/>
              </a:rPr>
              <a:t>Medicine 2023 Entry </a:t>
            </a:r>
            <a:endParaRPr lang="en-GB" sz="4000">
              <a:latin typeface="Poppins"/>
              <a:ea typeface="Roboto"/>
              <a:cs typeface="Poppins"/>
            </a:endParaRPr>
          </a:p>
          <a:p>
            <a:pPr marL="0" indent="0">
              <a:buNone/>
            </a:pPr>
            <a:r>
              <a:rPr lang="en-GB" sz="4000">
                <a:solidFill>
                  <a:srgbClr val="E62D3C"/>
                </a:solidFill>
                <a:latin typeface="Poppins"/>
                <a:ea typeface="Roboto"/>
              </a:rPr>
              <a:t>Requirements</a:t>
            </a:r>
            <a:endParaRPr lang="en-GB" sz="4000">
              <a:solidFill>
                <a:srgbClr val="E62D3C"/>
              </a:solidFill>
              <a:latin typeface="Poppins"/>
              <a:ea typeface="Roboto"/>
              <a:cs typeface="Poppins"/>
            </a:endParaRPr>
          </a:p>
          <a:p>
            <a:pPr marL="0" indent="0">
              <a:buNone/>
            </a:pPr>
            <a:endParaRPr lang="en-GB" sz="4400">
              <a:latin typeface="Poppins"/>
              <a:ea typeface="Roboto"/>
              <a:cs typeface="Poppi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D66B7B-1769-B086-1692-377B39CDF7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2137" y="487991"/>
            <a:ext cx="6712880" cy="57638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27364A-FBB5-6B14-509E-48D469573067}"/>
              </a:ext>
            </a:extLst>
          </p:cNvPr>
          <p:cNvSpPr txBox="1"/>
          <p:nvPr/>
        </p:nvSpPr>
        <p:spPr>
          <a:xfrm>
            <a:off x="170347" y="1901756"/>
            <a:ext cx="5087815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>
                <a:solidFill>
                  <a:srgbClr val="0563C1"/>
                </a:solidFill>
                <a:ea typeface="+mn-lt"/>
                <a:cs typeface="+mn-lt"/>
                <a:hlinkClick r:id="rId6"/>
              </a:rPr>
              <a:t>https://www.medschools.ac.uk/news/2023-entry-requirements-for-uk-medical-schools-published</a:t>
            </a:r>
            <a:r>
              <a:rPr lang="en-GB" sz="2000">
                <a:solidFill>
                  <a:srgbClr val="0563C1"/>
                </a:solidFill>
                <a:ea typeface="+mn-lt"/>
                <a:cs typeface="+mn-lt"/>
              </a:rPr>
              <a:t> </a:t>
            </a:r>
            <a:r>
              <a:rPr lang="en-GB" sz="2000">
                <a:solidFill>
                  <a:schemeClr val="bg2">
                    <a:lumMod val="10000"/>
                  </a:schemeClr>
                </a:solidFill>
                <a:ea typeface="+mn-lt"/>
                <a:cs typeface="+mn-lt"/>
              </a:rPr>
              <a:t>(web based)</a:t>
            </a:r>
            <a:endParaRPr lang="en-US" sz="2000">
              <a:solidFill>
                <a:schemeClr val="bg2">
                  <a:lumMod val="10000"/>
                </a:schemeClr>
              </a:solidFill>
              <a:ea typeface="+mn-lt"/>
              <a:cs typeface="Segoe UI"/>
            </a:endParaRPr>
          </a:p>
          <a:p>
            <a:pPr marL="342900" indent="-342900">
              <a:buFont typeface="Arial"/>
              <a:buChar char="•"/>
            </a:pPr>
            <a:endParaRPr lang="en-GB" sz="2000">
              <a:solidFill>
                <a:schemeClr val="bg2">
                  <a:lumMod val="10000"/>
                </a:schemeClr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GB" sz="2000">
                <a:solidFill>
                  <a:srgbClr val="0563C1"/>
                </a:solidFill>
                <a:ea typeface="+mn-lt"/>
                <a:cs typeface="+mn-lt"/>
                <a:hlinkClick r:id="rId7"/>
              </a:rPr>
              <a:t>https://www.medschools.ac.uk/media/2951/entry-requirements-document-2023-entry.pdf</a:t>
            </a:r>
            <a:r>
              <a:rPr lang="en-GB" sz="2000">
                <a:solidFill>
                  <a:srgbClr val="0563C1"/>
                </a:solidFill>
                <a:ea typeface="+mn-lt"/>
                <a:cs typeface="+mn-lt"/>
              </a:rPr>
              <a:t> </a:t>
            </a:r>
            <a:r>
              <a:rPr lang="en-GB" sz="2000">
                <a:solidFill>
                  <a:schemeClr val="bg2">
                    <a:lumMod val="10000"/>
                  </a:schemeClr>
                </a:solidFill>
                <a:ea typeface="+mn-lt"/>
                <a:cs typeface="+mn-lt"/>
              </a:rPr>
              <a:t>(pdf)</a:t>
            </a:r>
          </a:p>
          <a:p>
            <a:endParaRPr lang="en-GB" sz="1600">
              <a:solidFill>
                <a:srgbClr val="181717"/>
              </a:solidFill>
              <a:ea typeface="+mn-lt"/>
              <a:cs typeface="+mn-lt"/>
            </a:endParaRPr>
          </a:p>
          <a:p>
            <a:endParaRPr lang="en-GB" sz="1600">
              <a:solidFill>
                <a:srgbClr val="E62D3C"/>
              </a:solidFill>
              <a:ea typeface="+mn-lt"/>
              <a:cs typeface="+mn-lt"/>
            </a:endParaRPr>
          </a:p>
          <a:p>
            <a:endParaRPr lang="en-US" sz="2000">
              <a:solidFill>
                <a:schemeClr val="bg2">
                  <a:lumMod val="10000"/>
                </a:schemeClr>
              </a:solidFill>
              <a:ea typeface="Roboto"/>
              <a:cs typeface="Robot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AF3EA8-D2FD-E2F4-8B73-3E024A31CC2F}"/>
              </a:ext>
            </a:extLst>
          </p:cNvPr>
          <p:cNvSpPr txBox="1"/>
          <p:nvPr/>
        </p:nvSpPr>
        <p:spPr>
          <a:xfrm>
            <a:off x="9593384" y="2735384"/>
            <a:ext cx="2422769" cy="12700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B312D4-02CD-77E9-A9AB-862DFDAEA8D5}"/>
              </a:ext>
            </a:extLst>
          </p:cNvPr>
          <p:cNvSpPr txBox="1"/>
          <p:nvPr/>
        </p:nvSpPr>
        <p:spPr>
          <a:xfrm>
            <a:off x="504217" y="4430502"/>
            <a:ext cx="475761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solidFill>
                  <a:srgbClr val="FF0000"/>
                </a:solidFill>
                <a:ea typeface="+mn-lt"/>
                <a:cs typeface="+mn-lt"/>
              </a:rPr>
              <a:t>NOTE Entry requirements are updated in June. Recheck the information in the summer before applying.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51AEA4-2117-4F91-8C22-44B3C5E7B103}"/>
              </a:ext>
            </a:extLst>
          </p:cNvPr>
          <p:cNvSpPr txBox="1"/>
          <p:nvPr/>
        </p:nvSpPr>
        <p:spPr>
          <a:xfrm>
            <a:off x="5333999" y="175846"/>
            <a:ext cx="649653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ea typeface="Roboto"/>
                <a:cs typeface="Roboto"/>
              </a:rPr>
              <a:t>Brighton and Sussex Medical School (Medicine A100) 5 years</a:t>
            </a:r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0" name="Audio 59">
            <a:hlinkClick r:id="" action="ppaction://media"/>
            <a:extLst>
              <a:ext uri="{FF2B5EF4-FFF2-40B4-BE49-F238E27FC236}">
                <a16:creationId xmlns:a16="http://schemas.microsoft.com/office/drawing/2014/main" id="{4B515A99-AC82-F3C2-80DB-31C9B770F3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2E09669-B855-BBDB-BDAF-C639616B24D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883120" y="1646280"/>
              <a:ext cx="2733840" cy="383112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2E09669-B855-BBDB-BDAF-C639616B24D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73760" y="1636920"/>
                <a:ext cx="2752560" cy="384984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24191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74"/>
    </mc:Choice>
    <mc:Fallback xmlns="">
      <p:transition spd="slow" advTm="81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  <p:bldLst>
      <p:bldP spid="7" grpId="0"/>
      <p:bldP spid="10" grpId="0" build="allAtOnce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4672F-82F8-8259-B449-1C7EEBE46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720" y="2759940"/>
            <a:ext cx="3524951" cy="33939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4000" dirty="0">
                <a:latin typeface="Poppins"/>
                <a:ea typeface="Roboto"/>
                <a:cs typeface="Poppins"/>
              </a:rPr>
              <a:t>Dentistry</a:t>
            </a:r>
          </a:p>
          <a:p>
            <a:pPr marL="0" indent="0">
              <a:buNone/>
            </a:pPr>
            <a:r>
              <a:rPr lang="en-GB" sz="4000" dirty="0">
                <a:latin typeface="Poppins"/>
                <a:ea typeface="Roboto"/>
              </a:rPr>
              <a:t>2023 Entry </a:t>
            </a:r>
            <a:endParaRPr lang="en-GB" sz="4000" dirty="0">
              <a:latin typeface="Poppins"/>
              <a:ea typeface="Roboto"/>
              <a:cs typeface="Poppins"/>
            </a:endParaRPr>
          </a:p>
          <a:p>
            <a:pPr marL="0" indent="0">
              <a:buNone/>
            </a:pPr>
            <a:r>
              <a:rPr lang="en-GB" sz="4000" dirty="0">
                <a:latin typeface="Poppins"/>
                <a:ea typeface="Roboto"/>
              </a:rPr>
              <a:t>Requirement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563C1"/>
                </a:solidFill>
                <a:latin typeface="Roboto"/>
                <a:ea typeface="Roboto"/>
                <a:cs typeface="Segoe UI"/>
                <a:hlinkClick r:id="rId5"/>
              </a:rPr>
              <a:t>https://www.dentalschoolscouncil.ac.uk/wp-content/uploads/2022/07/DSC-Entry-Requirements-2023-1.pdf</a:t>
            </a:r>
            <a:endParaRPr lang="en-GB" sz="1600" dirty="0">
              <a:latin typeface="Roboto"/>
            </a:endParaRPr>
          </a:p>
          <a:p>
            <a:pPr marL="0" indent="0">
              <a:buNone/>
            </a:pPr>
            <a:endParaRPr lang="en-GB" sz="4400" dirty="0">
              <a:latin typeface="Poppins"/>
              <a:ea typeface="Roboto"/>
              <a:cs typeface="Poppi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27364A-FBB5-6B14-509E-48D469573067}"/>
              </a:ext>
            </a:extLst>
          </p:cNvPr>
          <p:cNvSpPr txBox="1"/>
          <p:nvPr/>
        </p:nvSpPr>
        <p:spPr>
          <a:xfrm>
            <a:off x="3815860" y="3718166"/>
            <a:ext cx="50878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563C1"/>
              </a:solidFill>
              <a:ea typeface="Roboto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B312D4-02CD-77E9-A9AB-862DFDAEA8D5}"/>
              </a:ext>
            </a:extLst>
          </p:cNvPr>
          <p:cNvSpPr txBox="1"/>
          <p:nvPr/>
        </p:nvSpPr>
        <p:spPr>
          <a:xfrm>
            <a:off x="8829088" y="1928068"/>
            <a:ext cx="3487713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solidFill>
                  <a:srgbClr val="FF0000"/>
                </a:solidFill>
                <a:ea typeface="+mn-lt"/>
                <a:cs typeface="+mn-lt"/>
              </a:rPr>
              <a:t>NOTE Entry requirements are updated in June. Recheck the information in the </a:t>
            </a:r>
          </a:p>
          <a:p>
            <a:r>
              <a:rPr lang="en-GB" sz="2400">
                <a:solidFill>
                  <a:srgbClr val="FF0000"/>
                </a:solidFill>
                <a:ea typeface="Roboto"/>
                <a:cs typeface="Roboto"/>
              </a:rPr>
              <a:t>Summer before applying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0A789AD-C374-FBAF-195C-1753581C3E83}"/>
              </a:ext>
            </a:extLst>
          </p:cNvPr>
          <p:cNvSpPr txBox="1">
            <a:spLocks/>
          </p:cNvSpPr>
          <p:nvPr/>
        </p:nvSpPr>
        <p:spPr>
          <a:xfrm>
            <a:off x="4912180" y="2759091"/>
            <a:ext cx="3570855" cy="33939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E62D3C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E62D3C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E62D3C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E62D3C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E62D3C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4000" dirty="0" err="1">
                <a:latin typeface="Poppins"/>
                <a:ea typeface="Roboto"/>
                <a:cs typeface="Poppins"/>
              </a:rPr>
              <a:t>Vetinerary</a:t>
            </a:r>
            <a:endParaRPr lang="en-GB" sz="4000" dirty="0">
              <a:latin typeface="Poppins"/>
              <a:ea typeface="Roboto"/>
              <a:cs typeface="Poppin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4000" dirty="0">
                <a:latin typeface="Poppins"/>
                <a:ea typeface="Roboto"/>
              </a:rPr>
              <a:t>2023 Entry </a:t>
            </a:r>
            <a:endParaRPr lang="en-GB" sz="4000" dirty="0">
              <a:latin typeface="Poppins"/>
              <a:ea typeface="Roboto"/>
              <a:cs typeface="Poppins"/>
            </a:endParaRPr>
          </a:p>
          <a:p>
            <a:pPr marL="0" indent="0">
              <a:buNone/>
            </a:pPr>
            <a:r>
              <a:rPr lang="en-GB" sz="4000" dirty="0">
                <a:latin typeface="Poppins"/>
                <a:ea typeface="Roboto"/>
              </a:rPr>
              <a:t>Requirement</a:t>
            </a:r>
            <a:endParaRPr lang="en-US" sz="1800" dirty="0">
              <a:latin typeface="Arial"/>
              <a:ea typeface="Roboto"/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563C1"/>
                </a:solidFill>
                <a:latin typeface="Roboto"/>
                <a:ea typeface="Roboto"/>
                <a:cs typeface="Segoe U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https://www.vetschoolscouncil.ac.uk/news/2023-entry-requirements-for-uk-veterinary-schools-published/</a:t>
            </a:r>
            <a:endParaRPr lang="en-US" sz="1600" dirty="0">
              <a:solidFill>
                <a:srgbClr val="0563C1"/>
              </a:solidFill>
              <a:latin typeface="Roboto"/>
              <a:ea typeface="Roboto"/>
              <a:cs typeface="Segoe U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4000" dirty="0">
              <a:latin typeface="Poppins"/>
              <a:cs typeface="Poppin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>
              <a:solidFill>
                <a:srgbClr val="0563C1"/>
              </a:solidFill>
              <a:latin typeface="Roboto"/>
              <a:cs typeface="Segoe UI"/>
            </a:endParaRPr>
          </a:p>
          <a:p>
            <a:pPr marL="0" indent="0">
              <a:buNone/>
            </a:pPr>
            <a:endParaRPr lang="en-GB" sz="4400" dirty="0">
              <a:latin typeface="Poppins"/>
              <a:ea typeface="Roboto"/>
              <a:cs typeface="Poppins"/>
            </a:endParaRPr>
          </a:p>
        </p:txBody>
      </p:sp>
      <p:pic>
        <p:nvPicPr>
          <p:cNvPr id="9" name="Picture 11" descr="Doctor holding light">
            <a:extLst>
              <a:ext uri="{FF2B5EF4-FFF2-40B4-BE49-F238E27FC236}">
                <a16:creationId xmlns:a16="http://schemas.microsoft.com/office/drawing/2014/main" id="{76439E9A-84B7-4622-499F-C7795F5AD8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913" y="582058"/>
            <a:ext cx="2743200" cy="1828800"/>
          </a:xfrm>
          <a:prstGeom prst="rect">
            <a:avLst/>
          </a:prstGeom>
        </p:spPr>
      </p:pic>
      <p:pic>
        <p:nvPicPr>
          <p:cNvPr id="12" name="Picture 12" descr="Vet wearing stethoscope around neck, looking at and holding dog in arms">
            <a:extLst>
              <a:ext uri="{FF2B5EF4-FFF2-40B4-BE49-F238E27FC236}">
                <a16:creationId xmlns:a16="http://schemas.microsoft.com/office/drawing/2014/main" id="{6B2FECD7-BF2D-A923-3EA7-5B0B3540CC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6422" y="659082"/>
            <a:ext cx="2743199" cy="1831529"/>
          </a:xfrm>
          <a:prstGeom prst="rect">
            <a:avLst/>
          </a:prstGeom>
        </p:spPr>
      </p:pic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C1F41209-AFA9-2490-9C85-196F198AE9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24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4"/>
    </mc:Choice>
    <mc:Fallback xmlns="">
      <p:transition spd="slow" advTm="9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3" grpId="0" build="allAtOnce"/>
      <p:bldP spid="10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Desks in empty classroom">
            <a:extLst>
              <a:ext uri="{FF2B5EF4-FFF2-40B4-BE49-F238E27FC236}">
                <a16:creationId xmlns:a16="http://schemas.microsoft.com/office/drawing/2014/main" id="{DCC51D0D-657A-1A4C-DE30-1D96271AEB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309" r="13707" b="783"/>
          <a:stretch/>
        </p:blipFill>
        <p:spPr>
          <a:xfrm>
            <a:off x="4432026" y="10"/>
            <a:ext cx="7759974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AE3CCE-B985-41A9-BA44-7ED9EE0C7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99" y="402339"/>
            <a:ext cx="6734470" cy="1225700"/>
          </a:xfrm>
        </p:spPr>
        <p:txBody>
          <a:bodyPr anchor="b">
            <a:noAutofit/>
          </a:bodyPr>
          <a:lstStyle/>
          <a:p>
            <a:r>
              <a:rPr lang="en-US" sz="4000">
                <a:ea typeface="Roboto"/>
                <a:cs typeface="Poppins"/>
              </a:rPr>
              <a:t>Admissions tests UCAT</a:t>
            </a:r>
            <a:endParaRPr lang="en-GB" sz="4000">
              <a:ea typeface="Roboto"/>
              <a:cs typeface="Poppin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68205E-E473-64F9-9D62-A10F46371E98}"/>
              </a:ext>
            </a:extLst>
          </p:cNvPr>
          <p:cNvSpPr txBox="1"/>
          <p:nvPr/>
        </p:nvSpPr>
        <p:spPr>
          <a:xfrm>
            <a:off x="385590" y="2359446"/>
            <a:ext cx="3663108" cy="238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A4196-F86F-4564-BB08-D3E35DE24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546" y="1710247"/>
            <a:ext cx="7938109" cy="3207258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1"/>
            <a:r>
              <a:rPr lang="en-US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Used by most Medical and Dental schools</a:t>
            </a:r>
          </a:p>
          <a:p>
            <a:pPr lvl="1"/>
            <a:r>
              <a:rPr lang="en-US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Taken privately during the Summer (at a driving test </a:t>
            </a:r>
            <a:r>
              <a:rPr lang="en-US" err="1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centre</a:t>
            </a:r>
            <a:r>
              <a:rPr lang="en-US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)</a:t>
            </a:r>
          </a:p>
          <a:p>
            <a:pPr lvl="1"/>
            <a:r>
              <a:rPr lang="en-US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Range of dates available (10th July 2023 to 28th Sept 2023)</a:t>
            </a:r>
            <a:endParaRPr lang="en-US">
              <a:solidFill>
                <a:schemeClr val="bg2">
                  <a:lumMod val="10000"/>
                </a:schemeClr>
              </a:solidFill>
              <a:cs typeface="Roboto"/>
            </a:endParaRPr>
          </a:p>
          <a:p>
            <a:pPr lvl="1"/>
            <a:r>
              <a:rPr lang="en-US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Bursaries available</a:t>
            </a:r>
          </a:p>
          <a:p>
            <a:pPr lvl="1"/>
            <a:r>
              <a:rPr lang="en-US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Register from 16th May 2023, bookings open 20th June 2023</a:t>
            </a:r>
          </a:p>
          <a:p>
            <a:pPr lvl="1"/>
            <a:endParaRPr lang="en-US">
              <a:solidFill>
                <a:schemeClr val="bg2">
                  <a:lumMod val="10000"/>
                </a:schemeClr>
              </a:solidFill>
              <a:latin typeface="Roboto"/>
              <a:ea typeface="Roboto"/>
              <a:cs typeface="Roboto"/>
            </a:endParaRPr>
          </a:p>
          <a:p>
            <a:pPr lvl="1"/>
            <a:r>
              <a:rPr lang="en-US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Website: </a:t>
            </a:r>
            <a:r>
              <a:rPr lang="en-US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https://www.ucat.ac.uk/</a:t>
            </a:r>
            <a:endParaRPr lang="en-US">
              <a:solidFill>
                <a:schemeClr val="bg2">
                  <a:lumMod val="10000"/>
                </a:schemeClr>
              </a:solidFill>
              <a:latin typeface="Roboto"/>
              <a:ea typeface="Roboto"/>
              <a:cs typeface="Roboto"/>
            </a:endParaRPr>
          </a:p>
          <a:p>
            <a:pPr lvl="1"/>
            <a:endParaRPr lang="en-US">
              <a:cs typeface="Roboto"/>
            </a:endParaRPr>
          </a:p>
          <a:p>
            <a:pPr lvl="1"/>
            <a:r>
              <a:rPr lang="en-US">
                <a:latin typeface="Roboto"/>
                <a:ea typeface="Roboto"/>
                <a:cs typeface="Roboto"/>
              </a:rPr>
              <a:t>BHASVIC strongly recommends sitting the UCAT before September</a:t>
            </a:r>
          </a:p>
          <a:p>
            <a:pPr lvl="1"/>
            <a:endParaRPr lang="en-US" sz="1300"/>
          </a:p>
          <a:p>
            <a:pPr marL="457200" lvl="1" indent="0">
              <a:buNone/>
            </a:pPr>
            <a:endParaRPr lang="en-US" sz="13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291A91-6AD3-0DAC-4CE3-E14D4A89B15C}"/>
              </a:ext>
            </a:extLst>
          </p:cNvPr>
          <p:cNvSpPr txBox="1"/>
          <p:nvPr/>
        </p:nvSpPr>
        <p:spPr>
          <a:xfrm>
            <a:off x="285750" y="678656"/>
            <a:ext cx="839390" cy="339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pic>
        <p:nvPicPr>
          <p:cNvPr id="66" name="Audio 65">
            <a:hlinkClick r:id="" action="ppaction://media"/>
            <a:extLst>
              <a:ext uri="{FF2B5EF4-FFF2-40B4-BE49-F238E27FC236}">
                <a16:creationId xmlns:a16="http://schemas.microsoft.com/office/drawing/2014/main" id="{01A69904-2B56-B41F-F8FA-A38888C4B9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930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02"/>
    </mc:Choice>
    <mc:Fallback xmlns="">
      <p:transition spd="slow" advTm="73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Desks in empty classroom">
            <a:extLst>
              <a:ext uri="{FF2B5EF4-FFF2-40B4-BE49-F238E27FC236}">
                <a16:creationId xmlns:a16="http://schemas.microsoft.com/office/drawing/2014/main" id="{E22E6EBA-098A-7B09-C164-A0A86DF8FF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200" b="1236"/>
          <a:stretch/>
        </p:blipFill>
        <p:spPr>
          <a:xfrm>
            <a:off x="2548250" y="-305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AE3CCE-B985-41A9-BA44-7ED9EE0C7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234" y="473479"/>
            <a:ext cx="6684573" cy="1899912"/>
          </a:xfrm>
        </p:spPr>
        <p:txBody>
          <a:bodyPr>
            <a:normAutofit/>
          </a:bodyPr>
          <a:lstStyle/>
          <a:p>
            <a:r>
              <a:rPr lang="en-US" sz="4000">
                <a:ea typeface="Roboto"/>
                <a:cs typeface="Poppins"/>
              </a:rPr>
              <a:t>Admissions tests </a:t>
            </a:r>
            <a:br>
              <a:rPr lang="en-US" sz="4000">
                <a:ea typeface="Roboto"/>
                <a:cs typeface="Poppins"/>
              </a:rPr>
            </a:br>
            <a:r>
              <a:rPr lang="en-US" sz="4000">
                <a:ea typeface="Roboto"/>
                <a:cs typeface="Poppins"/>
              </a:rPr>
              <a:t>BMAT</a:t>
            </a:r>
            <a:endParaRPr lang="en-GB" sz="4000">
              <a:ea typeface="Roboto"/>
              <a:cs typeface="Poppi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A4196-F86F-4564-BB08-D3E35DE24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488" y="2571601"/>
            <a:ext cx="7847112" cy="35269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Used by a small number of Dental and </a:t>
            </a:r>
            <a:endParaRPr lang="en-US">
              <a:solidFill>
                <a:schemeClr val="bg2">
                  <a:lumMod val="10000"/>
                </a:schemeClr>
              </a:solidFill>
              <a:cs typeface="Roboto" panose="02000000000000000000" pitchFamily="2" charset="0"/>
            </a:endParaRPr>
          </a:p>
          <a:p>
            <a:pPr marL="457200" lvl="1" indent="0">
              <a:buNone/>
            </a:pPr>
            <a:r>
              <a:rPr lang="en-US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   Medical Schools including Cambridge, </a:t>
            </a:r>
            <a:endParaRPr lang="en-US">
              <a:solidFill>
                <a:schemeClr val="bg2">
                  <a:lumMod val="10000"/>
                </a:schemeClr>
              </a:solidFill>
              <a:cs typeface="Roboto" panose="02000000000000000000" pitchFamily="2" charset="0"/>
            </a:endParaRPr>
          </a:p>
          <a:p>
            <a:pPr marL="457200" lvl="1" indent="0">
              <a:buNone/>
            </a:pPr>
            <a:r>
              <a:rPr lang="en-US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   Oxford, BSMS</a:t>
            </a:r>
            <a:endParaRPr lang="en-US">
              <a:solidFill>
                <a:schemeClr val="bg2">
                  <a:lumMod val="10000"/>
                </a:schemeClr>
              </a:solidFill>
              <a:cs typeface="Roboto" panose="02000000000000000000" pitchFamily="2" charset="0"/>
            </a:endParaRPr>
          </a:p>
          <a:p>
            <a:pPr marL="457200" lvl="1" indent="0">
              <a:buNone/>
            </a:pPr>
            <a:endParaRPr lang="en-US">
              <a:solidFill>
                <a:schemeClr val="bg2">
                  <a:lumMod val="10000"/>
                </a:schemeClr>
              </a:solidFill>
              <a:latin typeface="Roboto"/>
              <a:ea typeface="Roboto"/>
              <a:cs typeface="Roboto"/>
            </a:endParaRPr>
          </a:p>
          <a:p>
            <a:pPr lvl="1"/>
            <a:r>
              <a:rPr lang="en-US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Taken at BHASVIC </a:t>
            </a:r>
            <a:endParaRPr lang="en-US">
              <a:solidFill>
                <a:schemeClr val="bg2">
                  <a:lumMod val="10000"/>
                </a:schemeClr>
              </a:solidFill>
              <a:cs typeface="Roboto"/>
            </a:endParaRPr>
          </a:p>
          <a:p>
            <a:pPr marL="457200" lvl="1" indent="0">
              <a:buNone/>
            </a:pPr>
            <a:r>
              <a:rPr lang="en-US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   (one sitting 18th October 2023)</a:t>
            </a:r>
            <a:endParaRPr lang="en-US">
              <a:solidFill>
                <a:schemeClr val="bg2">
                  <a:lumMod val="10000"/>
                </a:schemeClr>
              </a:solidFill>
              <a:cs typeface="Roboto"/>
            </a:endParaRPr>
          </a:p>
          <a:p>
            <a:pPr marL="457200" lvl="1" indent="0">
              <a:buNone/>
            </a:pPr>
            <a:endParaRPr lang="en-US">
              <a:solidFill>
                <a:schemeClr val="bg2">
                  <a:lumMod val="10000"/>
                </a:schemeClr>
              </a:solidFill>
              <a:latin typeface="Roboto"/>
              <a:ea typeface="Roboto"/>
              <a:cs typeface="Roboto"/>
            </a:endParaRPr>
          </a:p>
          <a:p>
            <a:pPr lvl="1"/>
            <a:r>
              <a:rPr lang="en-US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Website: </a:t>
            </a:r>
            <a:r>
              <a:rPr lang="en-US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https://www.admissionstesting.org/for-test-takers/bmat/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28ED3641-D3E2-53AF-A5E4-12A7BE2ECC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30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17"/>
    </mc:Choice>
    <mc:Fallback xmlns="">
      <p:transition spd="slow" advTm="24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Desks in empty classroom">
            <a:extLst>
              <a:ext uri="{FF2B5EF4-FFF2-40B4-BE49-F238E27FC236}">
                <a16:creationId xmlns:a16="http://schemas.microsoft.com/office/drawing/2014/main" id="{E22E6EBA-098A-7B09-C164-A0A86DF8FF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200" b="12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AE3CCE-B985-41A9-BA44-7ED9EE0C7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55" y="502836"/>
            <a:ext cx="6684573" cy="1899912"/>
          </a:xfrm>
        </p:spPr>
        <p:txBody>
          <a:bodyPr>
            <a:normAutofit/>
          </a:bodyPr>
          <a:lstStyle/>
          <a:p>
            <a:r>
              <a:rPr lang="en-US" sz="4000">
                <a:ea typeface="Roboto"/>
                <a:cs typeface="Poppins"/>
              </a:rPr>
              <a:t>Admissions tests: </a:t>
            </a:r>
            <a:br>
              <a:rPr lang="en-US" sz="4000">
                <a:ea typeface="Roboto"/>
                <a:cs typeface="Poppins"/>
              </a:rPr>
            </a:br>
            <a:r>
              <a:rPr lang="en-US" sz="4000">
                <a:ea typeface="Roboto"/>
                <a:cs typeface="Poppins"/>
              </a:rPr>
              <a:t>NSAA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A4196-F86F-4564-BB08-D3E35DE24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16" y="2759028"/>
            <a:ext cx="9097268" cy="37769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Segoe UI"/>
              </a:rPr>
              <a:t>Natural Sciences Admissions Assessment </a:t>
            </a:r>
            <a:endParaRPr lang="en-US">
              <a:solidFill>
                <a:schemeClr val="bg2">
                  <a:lumMod val="10000"/>
                </a:schemeClr>
              </a:solidFill>
              <a:cs typeface="Roboto" panose="02000000000000000000" pitchFamily="2" charset="0"/>
            </a:endParaRPr>
          </a:p>
          <a:p>
            <a:pPr marL="457200" lvl="1" indent="0">
              <a:buNone/>
            </a:pPr>
            <a:r>
              <a:rPr lang="en-US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Segoe UI"/>
              </a:rPr>
              <a:t>   (NSAA) </a:t>
            </a:r>
            <a:endParaRPr lang="en-US">
              <a:solidFill>
                <a:schemeClr val="bg2">
                  <a:lumMod val="10000"/>
                </a:schemeClr>
              </a:solidFill>
              <a:cs typeface="Roboto" panose="02000000000000000000" pitchFamily="2" charset="0"/>
            </a:endParaRPr>
          </a:p>
          <a:p>
            <a:pPr marL="457200" lvl="1" indent="0">
              <a:buNone/>
            </a:pPr>
            <a:r>
              <a:rPr lang="en-US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Arial"/>
              </a:rPr>
              <a:t>   Only used by Cambridge Veterinary School</a:t>
            </a:r>
            <a:endParaRPr lang="en-US">
              <a:solidFill>
                <a:schemeClr val="bg2">
                  <a:lumMod val="10000"/>
                </a:schemeClr>
              </a:solidFill>
              <a:cs typeface="Roboto"/>
            </a:endParaRPr>
          </a:p>
          <a:p>
            <a:pPr marL="457200" lvl="1" indent="0">
              <a:buNone/>
            </a:pPr>
            <a:endParaRPr lang="en-US">
              <a:solidFill>
                <a:schemeClr val="bg2">
                  <a:lumMod val="10000"/>
                </a:schemeClr>
              </a:solidFill>
              <a:latin typeface="Roboto"/>
              <a:ea typeface="Roboto"/>
              <a:cs typeface="Arial"/>
            </a:endParaRPr>
          </a:p>
          <a:p>
            <a:pPr lvl="1"/>
            <a:r>
              <a:rPr lang="en-US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Taken at BHASVIC </a:t>
            </a:r>
            <a:endParaRPr lang="en-US">
              <a:solidFill>
                <a:schemeClr val="bg2">
                  <a:lumMod val="10000"/>
                </a:schemeClr>
              </a:solidFill>
              <a:cs typeface="Roboto" panose="02000000000000000000" pitchFamily="2" charset="0"/>
            </a:endParaRPr>
          </a:p>
          <a:p>
            <a:pPr marL="457200" lvl="1" indent="0">
              <a:buNone/>
            </a:pPr>
            <a:r>
              <a:rPr lang="en-US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   (one sitting 18th October 2023)</a:t>
            </a:r>
            <a:endParaRPr lang="en-US">
              <a:solidFill>
                <a:schemeClr val="bg2">
                  <a:lumMod val="10000"/>
                </a:schemeClr>
              </a:solidFill>
              <a:cs typeface="Roboto" panose="02000000000000000000" pitchFamily="2" charset="0"/>
            </a:endParaRPr>
          </a:p>
          <a:p>
            <a:pPr lvl="1"/>
            <a:endParaRPr lang="en-US">
              <a:solidFill>
                <a:schemeClr val="bg2">
                  <a:lumMod val="10000"/>
                </a:schemeClr>
              </a:solidFill>
              <a:cs typeface="Roboto" panose="02000000000000000000" pitchFamily="2" charset="0"/>
            </a:endParaRPr>
          </a:p>
          <a:p>
            <a:pPr lvl="1"/>
            <a:r>
              <a:rPr lang="en-US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Website </a:t>
            </a:r>
            <a:r>
              <a:rPr lang="en-US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https://www.admissionstesting.org/for-test-takers/cambridge-pre-registration-assessments/</a:t>
            </a:r>
            <a:r>
              <a:rPr lang="en-US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 </a:t>
            </a:r>
            <a:endParaRPr lang="en-US">
              <a:solidFill>
                <a:schemeClr val="bg2">
                  <a:lumMod val="10000"/>
                </a:schemeClr>
              </a:solidFill>
              <a:latin typeface="Arial"/>
              <a:ea typeface="Roboto"/>
              <a:cs typeface="Arial"/>
            </a:endParaRPr>
          </a:p>
        </p:txBody>
      </p:sp>
      <p:pic>
        <p:nvPicPr>
          <p:cNvPr id="53" name="Audio 52">
            <a:hlinkClick r:id="" action="ppaction://media"/>
            <a:extLst>
              <a:ext uri="{FF2B5EF4-FFF2-40B4-BE49-F238E27FC236}">
                <a16:creationId xmlns:a16="http://schemas.microsoft.com/office/drawing/2014/main" id="{13609E26-9EAF-4EC6-ED1A-C20C8FB878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821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2"/>
    </mc:Choice>
    <mc:Fallback xmlns="">
      <p:transition spd="slow" advTm="14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anesthesia, doctor, female, stethocope, hospital, healthcare, vietnam ...">
            <a:extLst>
              <a:ext uri="{FF2B5EF4-FFF2-40B4-BE49-F238E27FC236}">
                <a16:creationId xmlns:a16="http://schemas.microsoft.com/office/drawing/2014/main" id="{611DE3AA-713B-F48F-AB3F-0D31E87CE4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79" r="21002" b="8949"/>
          <a:stretch/>
        </p:blipFill>
        <p:spPr>
          <a:xfrm>
            <a:off x="4196545" y="-9759"/>
            <a:ext cx="8048831" cy="6868672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0160"/>
            <a:r>
              <a:rPr lang="en-US" spc="-122">
                <a:latin typeface="Roboto"/>
                <a:ea typeface="Roboto"/>
                <a:cs typeface="Calibri Light"/>
              </a:rPr>
              <a:t>Overview</a:t>
            </a:r>
          </a:p>
        </p:txBody>
      </p:sp>
      <p:sp>
        <p:nvSpPr>
          <p:cNvPr id="7" name="object 3"/>
          <p:cNvSpPr txBox="1"/>
          <p:nvPr/>
        </p:nvSpPr>
        <p:spPr>
          <a:xfrm>
            <a:off x="263938" y="2561746"/>
            <a:ext cx="3927062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94945" indent="-228600" algn="l" rtl="0">
              <a:lnSpc>
                <a:spcPct val="90000"/>
              </a:lnSpc>
              <a:spcBef>
                <a:spcPts val="599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>
                <a:tab pos="195453" algn="l"/>
              </a:tabLst>
            </a:pPr>
            <a:r>
              <a:rPr lang="en-US" sz="2400" kern="1200">
                <a:latin typeface="Roboto"/>
                <a:ea typeface="Roboto"/>
                <a:cs typeface="Roboto"/>
              </a:rPr>
              <a:t>Why a</a:t>
            </a:r>
            <a:r>
              <a:rPr lang="en-US" sz="2400" kern="1200" spc="24">
                <a:latin typeface="Roboto"/>
                <a:ea typeface="Roboto"/>
                <a:cs typeface="Roboto"/>
              </a:rPr>
              <a:t> </a:t>
            </a:r>
            <a:r>
              <a:rPr lang="en-US" sz="2400" kern="1200">
                <a:latin typeface="Roboto"/>
                <a:ea typeface="Roboto"/>
                <a:cs typeface="Roboto"/>
              </a:rPr>
              <a:t>Medical</a:t>
            </a:r>
            <a:r>
              <a:rPr lang="en-US" sz="2400" kern="1200" spc="16">
                <a:latin typeface="Roboto"/>
                <a:ea typeface="Roboto"/>
                <a:cs typeface="Roboto"/>
              </a:rPr>
              <a:t> </a:t>
            </a:r>
            <a:r>
              <a:rPr lang="en-US" sz="2400" kern="1200">
                <a:latin typeface="Roboto"/>
                <a:ea typeface="Roboto"/>
                <a:cs typeface="Roboto"/>
              </a:rPr>
              <a:t>Careers</a:t>
            </a:r>
            <a:r>
              <a:rPr lang="en-US" sz="2400" kern="1200" spc="-4">
                <a:latin typeface="Roboto"/>
                <a:ea typeface="Roboto"/>
                <a:cs typeface="Roboto"/>
              </a:rPr>
              <a:t> </a:t>
            </a:r>
            <a:r>
              <a:rPr lang="en-US" sz="2400" kern="1200">
                <a:latin typeface="Roboto"/>
                <a:ea typeface="Roboto"/>
                <a:cs typeface="Roboto"/>
              </a:rPr>
              <a:t>Tutorial</a:t>
            </a:r>
            <a:r>
              <a:rPr lang="en-US" sz="2400" kern="1200" spc="-28">
                <a:latin typeface="Roboto"/>
                <a:ea typeface="Roboto"/>
                <a:cs typeface="Roboto"/>
              </a:rPr>
              <a:t> </a:t>
            </a:r>
            <a:r>
              <a:rPr lang="en-US" sz="2400" kern="1200" spc="-8">
                <a:latin typeface="Roboto"/>
                <a:ea typeface="Roboto"/>
                <a:cs typeface="Roboto"/>
              </a:rPr>
              <a:t>Pathway?</a:t>
            </a:r>
          </a:p>
          <a:p>
            <a:pPr marL="194945" indent="-228600">
              <a:lnSpc>
                <a:spcPct val="90000"/>
              </a:lnSpc>
              <a:spcBef>
                <a:spcPts val="599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>
                <a:tab pos="195453" algn="l"/>
              </a:tabLst>
            </a:pPr>
            <a:r>
              <a:rPr lang="en-US" sz="2400" spc="-8">
                <a:latin typeface="Roboto"/>
                <a:ea typeface="Roboto"/>
                <a:cs typeface="Calibri"/>
              </a:rPr>
              <a:t>How does it work?</a:t>
            </a:r>
            <a:endParaRPr lang="en-US" sz="2400" kern="1200" spc="-8">
              <a:latin typeface="Roboto"/>
              <a:ea typeface="Roboto"/>
              <a:cs typeface="Calibri"/>
            </a:endParaRPr>
          </a:p>
          <a:p>
            <a:pPr marL="194945" indent="-228600" algn="l" rtl="0">
              <a:lnSpc>
                <a:spcPct val="90000"/>
              </a:lnSpc>
              <a:spcBef>
                <a:spcPts val="518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>
                <a:tab pos="195453" algn="l"/>
              </a:tabLst>
            </a:pPr>
            <a:r>
              <a:rPr lang="en-US" sz="2400" kern="1200">
                <a:latin typeface="Roboto"/>
                <a:ea typeface="Roboto"/>
                <a:cs typeface="Roboto"/>
              </a:rPr>
              <a:t>Timeline</a:t>
            </a:r>
            <a:r>
              <a:rPr lang="en-US" sz="2400" kern="1200" spc="-36">
                <a:latin typeface="Roboto"/>
                <a:ea typeface="Roboto"/>
                <a:cs typeface="Roboto"/>
              </a:rPr>
              <a:t> </a:t>
            </a:r>
            <a:r>
              <a:rPr lang="en-US" sz="2400" kern="1200">
                <a:latin typeface="Roboto"/>
                <a:ea typeface="Roboto"/>
                <a:cs typeface="Roboto"/>
              </a:rPr>
              <a:t>for</a:t>
            </a:r>
            <a:r>
              <a:rPr lang="en-US" sz="2400" kern="1200" spc="-41">
                <a:latin typeface="Roboto"/>
                <a:ea typeface="Roboto"/>
                <a:cs typeface="Roboto"/>
              </a:rPr>
              <a:t> </a:t>
            </a:r>
            <a:r>
              <a:rPr lang="en-US" sz="2400" kern="1200" spc="-8">
                <a:latin typeface="Roboto"/>
                <a:ea typeface="Roboto"/>
                <a:cs typeface="Roboto"/>
              </a:rPr>
              <a:t>applications</a:t>
            </a:r>
            <a:endParaRPr lang="en-US" sz="2400" kern="1200">
              <a:latin typeface="Roboto"/>
              <a:ea typeface="Roboto"/>
              <a:cs typeface="Roboto"/>
            </a:endParaRPr>
          </a:p>
          <a:p>
            <a:pPr marL="194945" indent="-228600" algn="l" rtl="0">
              <a:lnSpc>
                <a:spcPct val="90000"/>
              </a:lnSpc>
              <a:spcBef>
                <a:spcPts val="559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>
                <a:tab pos="195453" algn="l"/>
              </a:tabLst>
            </a:pPr>
            <a:r>
              <a:rPr lang="en-US" sz="2400" kern="1200">
                <a:latin typeface="Roboto"/>
                <a:ea typeface="Roboto"/>
                <a:cs typeface="Roboto"/>
              </a:rPr>
              <a:t>What</a:t>
            </a:r>
            <a:r>
              <a:rPr lang="en-US" sz="2400" kern="1200" spc="-105">
                <a:latin typeface="Roboto"/>
                <a:ea typeface="Roboto"/>
                <a:cs typeface="Roboto"/>
              </a:rPr>
              <a:t> </a:t>
            </a:r>
            <a:r>
              <a:rPr lang="en-US" sz="2400" kern="1200">
                <a:latin typeface="Roboto"/>
                <a:ea typeface="Roboto"/>
                <a:cs typeface="Roboto"/>
              </a:rPr>
              <a:t>do</a:t>
            </a:r>
            <a:r>
              <a:rPr lang="en-US" sz="2400" kern="1200" spc="36">
                <a:latin typeface="Roboto"/>
                <a:ea typeface="Roboto"/>
                <a:cs typeface="Roboto"/>
              </a:rPr>
              <a:t> </a:t>
            </a:r>
            <a:r>
              <a:rPr lang="en-US" sz="2400" kern="1200">
                <a:latin typeface="Roboto"/>
                <a:ea typeface="Roboto"/>
                <a:cs typeface="Roboto"/>
              </a:rPr>
              <a:t>universities</a:t>
            </a:r>
            <a:r>
              <a:rPr lang="en-US" sz="2400" kern="1200" spc="-36">
                <a:latin typeface="Roboto"/>
                <a:ea typeface="Roboto"/>
                <a:cs typeface="Roboto"/>
              </a:rPr>
              <a:t> </a:t>
            </a:r>
            <a:r>
              <a:rPr lang="en-US" sz="2400" kern="1200">
                <a:latin typeface="Roboto"/>
                <a:ea typeface="Roboto"/>
                <a:cs typeface="Roboto"/>
              </a:rPr>
              <a:t>look</a:t>
            </a:r>
            <a:r>
              <a:rPr lang="en-US" sz="2400" kern="1200" spc="92">
                <a:latin typeface="Roboto"/>
                <a:ea typeface="Roboto"/>
                <a:cs typeface="Roboto"/>
              </a:rPr>
              <a:t> </a:t>
            </a:r>
            <a:r>
              <a:rPr lang="en-US" sz="2400" kern="1200" spc="-16">
                <a:latin typeface="Roboto"/>
                <a:ea typeface="Roboto"/>
                <a:cs typeface="Roboto"/>
              </a:rPr>
              <a:t>for?</a:t>
            </a:r>
            <a:endParaRPr lang="en-US" sz="2400" kern="1200">
              <a:latin typeface="Roboto"/>
              <a:ea typeface="Roboto"/>
              <a:cs typeface="Roboto"/>
            </a:endParaRPr>
          </a:p>
          <a:p>
            <a:pPr marL="194945" indent="-228600" algn="l" rtl="0">
              <a:lnSpc>
                <a:spcPct val="90000"/>
              </a:lnSpc>
              <a:spcBef>
                <a:spcPts val="518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>
                <a:tab pos="195453" algn="l"/>
              </a:tabLst>
            </a:pPr>
            <a:r>
              <a:rPr lang="en-US" sz="2400" kern="1200">
                <a:latin typeface="Roboto"/>
                <a:ea typeface="Roboto"/>
                <a:cs typeface="Roboto"/>
              </a:rPr>
              <a:t>Widening</a:t>
            </a:r>
            <a:r>
              <a:rPr lang="en-US" sz="2400" kern="1200" spc="20">
                <a:latin typeface="Roboto"/>
                <a:ea typeface="Roboto"/>
                <a:cs typeface="Roboto"/>
              </a:rPr>
              <a:t> </a:t>
            </a:r>
            <a:r>
              <a:rPr lang="en-US" sz="2400" kern="1200" spc="-8">
                <a:latin typeface="Roboto"/>
                <a:ea typeface="Roboto"/>
                <a:cs typeface="Roboto"/>
              </a:rPr>
              <a:t>participation</a:t>
            </a:r>
            <a:endParaRPr lang="en-US" sz="2400" kern="1200">
              <a:latin typeface="Roboto"/>
              <a:ea typeface="Roboto"/>
              <a:cs typeface="Roboto"/>
            </a:endParaRPr>
          </a:p>
          <a:p>
            <a:pPr marL="194945" indent="-228600" algn="l" rtl="0">
              <a:lnSpc>
                <a:spcPct val="90000"/>
              </a:lnSpc>
              <a:spcBef>
                <a:spcPts val="559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>
                <a:tab pos="195453" algn="l"/>
              </a:tabLst>
            </a:pPr>
            <a:r>
              <a:rPr lang="en-US" sz="2400" kern="1200">
                <a:latin typeface="Roboto"/>
                <a:ea typeface="Roboto"/>
                <a:cs typeface="Roboto"/>
              </a:rPr>
              <a:t>Useful</a:t>
            </a:r>
            <a:r>
              <a:rPr lang="en-US" sz="2400" kern="1200" spc="16">
                <a:latin typeface="Roboto"/>
                <a:ea typeface="Roboto"/>
                <a:cs typeface="Roboto"/>
              </a:rPr>
              <a:t> </a:t>
            </a:r>
            <a:r>
              <a:rPr lang="en-US" sz="2400" kern="1200" spc="-16">
                <a:latin typeface="Roboto"/>
                <a:ea typeface="Roboto"/>
                <a:cs typeface="Roboto"/>
              </a:rPr>
              <a:t>links</a:t>
            </a:r>
            <a:endParaRPr lang="en-US" sz="2400" kern="1200">
              <a:latin typeface="Roboto"/>
              <a:ea typeface="Roboto"/>
              <a:cs typeface="Roboto"/>
            </a:endParaRPr>
          </a:p>
          <a:p>
            <a:pPr marL="194945" indent="-228600" algn="l" rtl="0">
              <a:lnSpc>
                <a:spcPct val="90000"/>
              </a:lnSpc>
              <a:spcBef>
                <a:spcPts val="518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>
                <a:tab pos="195453" algn="l"/>
              </a:tabLst>
            </a:pPr>
            <a:r>
              <a:rPr lang="en-US" sz="2400" kern="1200">
                <a:latin typeface="Roboto"/>
                <a:ea typeface="Roboto"/>
                <a:cs typeface="Roboto"/>
              </a:rPr>
              <a:t>Q</a:t>
            </a:r>
            <a:r>
              <a:rPr lang="en-US" sz="2400" kern="1200" spc="-8">
                <a:latin typeface="Roboto"/>
                <a:ea typeface="Roboto"/>
                <a:cs typeface="Roboto"/>
              </a:rPr>
              <a:t> </a:t>
            </a:r>
            <a:r>
              <a:rPr lang="en-US" sz="2400" kern="1200">
                <a:latin typeface="Roboto"/>
                <a:ea typeface="Roboto"/>
                <a:cs typeface="Roboto"/>
              </a:rPr>
              <a:t>&amp;</a:t>
            </a:r>
            <a:r>
              <a:rPr lang="en-US" sz="2400" kern="1200" spc="-122">
                <a:latin typeface="Roboto"/>
                <a:ea typeface="Roboto"/>
                <a:cs typeface="Roboto"/>
              </a:rPr>
              <a:t> </a:t>
            </a:r>
            <a:r>
              <a:rPr lang="en-US" sz="2400" kern="1200" spc="-41">
                <a:latin typeface="Roboto"/>
                <a:ea typeface="Roboto"/>
                <a:cs typeface="Roboto"/>
              </a:rPr>
              <a:t>A</a:t>
            </a:r>
            <a:endParaRPr lang="en-US" sz="2400" kern="1200">
              <a:latin typeface="Roboto"/>
              <a:ea typeface="Roboto"/>
              <a:cs typeface="Roboto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97173E5-2F1E-DA9E-842E-F1D7F9DD01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813397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7943"/>
    </mc:Choice>
    <mc:Fallback xmlns="">
      <p:transition spd="slow" advTm="17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C3D7D-9294-4AB5-9E6F-9415299B7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12" y="81007"/>
            <a:ext cx="11753849" cy="1289845"/>
          </a:xfrm>
        </p:spPr>
        <p:txBody>
          <a:bodyPr>
            <a:normAutofit/>
          </a:bodyPr>
          <a:lstStyle/>
          <a:p>
            <a:r>
              <a:rPr lang="en-US" sz="4000">
                <a:ea typeface="Roboto"/>
                <a:cs typeface="Poppins"/>
              </a:rPr>
              <a:t>Suitability: Understanding the profession </a:t>
            </a:r>
            <a:endParaRPr lang="en-GB" sz="4000">
              <a:ea typeface="Roboto"/>
              <a:cs typeface="Poppi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E6CEC-3730-44EE-BFB0-1C40CFC22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2269" y="2741689"/>
            <a:ext cx="5016347" cy="371786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      </a:t>
            </a:r>
            <a:r>
              <a:rPr lang="en-US" sz="240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 Students should immerse </a:t>
            </a:r>
            <a:endParaRPr lang="en-US" sz="2400">
              <a:solidFill>
                <a:srgbClr val="FF0000"/>
              </a:solidFill>
              <a:cs typeface="Roboto"/>
            </a:endParaRPr>
          </a:p>
          <a:p>
            <a:pPr marL="0" indent="0">
              <a:buNone/>
            </a:pPr>
            <a:r>
              <a:rPr lang="en-US" sz="240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       themselves in:</a:t>
            </a:r>
          </a:p>
          <a:p>
            <a:pPr marL="0" indent="0">
              <a:buNone/>
            </a:pPr>
            <a:r>
              <a:rPr lang="en-US" sz="240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      </a:t>
            </a:r>
          </a:p>
          <a:p>
            <a:pPr lvl="1"/>
            <a:r>
              <a:rPr lang="en-US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Talks and lectures</a:t>
            </a:r>
          </a:p>
          <a:p>
            <a:pPr lvl="1"/>
            <a:r>
              <a:rPr lang="en-US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Q &amp; A sessions with students and professionals</a:t>
            </a:r>
          </a:p>
          <a:p>
            <a:pPr lvl="1"/>
            <a:r>
              <a:rPr lang="en-US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Documentaries</a:t>
            </a:r>
          </a:p>
          <a:p>
            <a:pPr lvl="1"/>
            <a:r>
              <a:rPr lang="en-US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Wider reading, current affairs</a:t>
            </a:r>
          </a:p>
          <a:p>
            <a:pPr lvl="1"/>
            <a:r>
              <a:rPr lang="en-US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Work experience/shadowing – in person or online</a:t>
            </a:r>
          </a:p>
          <a:p>
            <a:pPr lvl="1"/>
            <a:endParaRPr lang="en-US"/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D8ACCC2-164B-3847-DF55-4D8487108BC6}"/>
              </a:ext>
            </a:extLst>
          </p:cNvPr>
          <p:cNvSpPr>
            <a:spLocks noGrp="1"/>
          </p:cNvSpPr>
          <p:nvPr/>
        </p:nvSpPr>
        <p:spPr>
          <a:xfrm>
            <a:off x="6181381" y="2853866"/>
            <a:ext cx="5530468" cy="38004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E62D3C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E62D3C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E62D3C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E62D3C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E62D3C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bg2">
                  <a:lumMod val="10000"/>
                </a:schemeClr>
              </a:solidFill>
              <a:cs typeface="Roboto"/>
            </a:endParaRPr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CAA979-5BDC-9ED5-5E75-781E069A280F}"/>
              </a:ext>
            </a:extLst>
          </p:cNvPr>
          <p:cNvSpPr txBox="1"/>
          <p:nvPr/>
        </p:nvSpPr>
        <p:spPr>
          <a:xfrm>
            <a:off x="381142" y="2021766"/>
            <a:ext cx="6472409" cy="4093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2000">
              <a:solidFill>
                <a:schemeClr val="bg2">
                  <a:lumMod val="10000"/>
                </a:schemeClr>
              </a:solidFill>
              <a:ea typeface="Roboto"/>
              <a:cs typeface="Roboto"/>
            </a:endParaRPr>
          </a:p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ea typeface="+mn-lt"/>
                <a:cs typeface="+mn-lt"/>
              </a:rPr>
              <a:t>What is the impact of social housing on both physical and mental health?</a:t>
            </a:r>
            <a:endParaRPr lang="en-US" sz="2400">
              <a:solidFill>
                <a:schemeClr val="bg2">
                  <a:lumMod val="10000"/>
                </a:schemeClr>
              </a:solidFill>
              <a:ea typeface="Roboto"/>
              <a:cs typeface="Roboto"/>
            </a:endParaRPr>
          </a:p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ea typeface="Roboto"/>
                <a:cs typeface="Roboto"/>
              </a:rPr>
              <a:t>What would the world be like if there was no electricity?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ea typeface="Roboto"/>
                <a:cs typeface="Roboto"/>
              </a:rPr>
              <a:t>What would you find difficult about working within a diverse community?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ea typeface="Roboto"/>
                <a:cs typeface="Roboto"/>
              </a:rPr>
              <a:t>How can you combat the food shortage without meat while maintaining enough protein in your diet?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ea typeface="Roboto"/>
                <a:cs typeface="Roboto"/>
              </a:rPr>
              <a:t>Discuss </a:t>
            </a:r>
            <a:r>
              <a:rPr lang="en-US" sz="2400" err="1">
                <a:solidFill>
                  <a:schemeClr val="bg2">
                    <a:lumMod val="10000"/>
                  </a:schemeClr>
                </a:solidFill>
                <a:ea typeface="Roboto"/>
                <a:cs typeface="Roboto"/>
              </a:rPr>
              <a:t>personalised</a:t>
            </a:r>
            <a:r>
              <a:rPr lang="en-US" sz="2400">
                <a:solidFill>
                  <a:schemeClr val="bg2">
                    <a:lumMod val="10000"/>
                  </a:schemeClr>
                </a:solidFill>
                <a:ea typeface="Roboto"/>
                <a:cs typeface="Roboto"/>
              </a:rPr>
              <a:t> medicine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C21D97-334B-9351-BF93-24F808AF1282}"/>
              </a:ext>
            </a:extLst>
          </p:cNvPr>
          <p:cNvSpPr txBox="1"/>
          <p:nvPr/>
        </p:nvSpPr>
        <p:spPr>
          <a:xfrm>
            <a:off x="480410" y="1269664"/>
            <a:ext cx="8845481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a typeface="+mn-lt"/>
                <a:cs typeface="+mn-lt"/>
              </a:rPr>
              <a:t>We asked our second years what was the ONE toughest interview question they faced this year:</a:t>
            </a:r>
          </a:p>
          <a:p>
            <a:pPr algn="l"/>
            <a:endParaRPr lang="en-US" dirty="0">
              <a:solidFill>
                <a:srgbClr val="FF0000"/>
              </a:solidFill>
              <a:ea typeface="Roboto"/>
              <a:cs typeface="Roboto"/>
            </a:endParaRPr>
          </a:p>
        </p:txBody>
      </p:sp>
      <p:pic>
        <p:nvPicPr>
          <p:cNvPr id="5" name="Picture 10" descr="Woman reading book">
            <a:extLst>
              <a:ext uri="{FF2B5EF4-FFF2-40B4-BE49-F238E27FC236}">
                <a16:creationId xmlns:a16="http://schemas.microsoft.com/office/drawing/2014/main" id="{ED1BEF23-11C5-BB0B-7990-FECC357B4E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76" r="10859" b="-109"/>
          <a:stretch/>
        </p:blipFill>
        <p:spPr>
          <a:xfrm>
            <a:off x="9772219" y="971042"/>
            <a:ext cx="1939945" cy="1591689"/>
          </a:xfrm>
          <a:prstGeom prst="rect">
            <a:avLst/>
          </a:prstGeom>
        </p:spPr>
      </p:pic>
      <p:pic>
        <p:nvPicPr>
          <p:cNvPr id="44" name="Audio 43">
            <a:hlinkClick r:id="" action="ppaction://media"/>
            <a:extLst>
              <a:ext uri="{FF2B5EF4-FFF2-40B4-BE49-F238E27FC236}">
                <a16:creationId xmlns:a16="http://schemas.microsoft.com/office/drawing/2014/main" id="{5B555F2B-5E77-2A3A-553F-FD57E7C771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831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88"/>
    </mc:Choice>
    <mc:Fallback xmlns="">
      <p:transition spd="slow" advTm="60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3" grpId="0" build="allAtOnce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C3D7D-9294-4AB5-9E6F-9415299B7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66" y="38600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>
                <a:ea typeface="Roboto"/>
                <a:cs typeface="Poppins"/>
              </a:rPr>
              <a:t>Suitability: Skills</a:t>
            </a:r>
            <a:endParaRPr lang="en-GB" sz="4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713050-FD46-5866-2CB2-8331626C5EEA}"/>
              </a:ext>
            </a:extLst>
          </p:cNvPr>
          <p:cNvSpPr txBox="1"/>
          <p:nvPr/>
        </p:nvSpPr>
        <p:spPr>
          <a:xfrm>
            <a:off x="419645" y="1714988"/>
            <a:ext cx="5001657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a typeface="Roboto"/>
                <a:cs typeface="Segoe UI"/>
              </a:rPr>
              <a:t>More interview questions from the second years</a:t>
            </a:r>
          </a:p>
          <a:p>
            <a:r>
              <a:rPr lang="en-US" dirty="0">
                <a:solidFill>
                  <a:srgbClr val="181717"/>
                </a:solidFill>
                <a:cs typeface="Segoe UI"/>
              </a:rPr>
              <a:t>​</a:t>
            </a:r>
            <a:endParaRPr lang="en-US" sz="2400" dirty="0">
              <a:solidFill>
                <a:srgbClr val="181717"/>
              </a:solidFill>
              <a:ea typeface="Roboto"/>
              <a:cs typeface="Segoe UI"/>
            </a:endParaRPr>
          </a:p>
          <a:p>
            <a:pPr>
              <a:buChar char="•"/>
            </a:pPr>
            <a:r>
              <a:rPr lang="en-US" sz="2400" dirty="0">
                <a:solidFill>
                  <a:srgbClr val="181717"/>
                </a:solidFill>
                <a:cs typeface="Arial"/>
              </a:rPr>
              <a:t>    What is your biggest weakness?</a:t>
            </a:r>
            <a:endParaRPr lang="en-US" sz="2400" dirty="0">
              <a:solidFill>
                <a:srgbClr val="181717"/>
              </a:solidFill>
              <a:ea typeface="Roboto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181717"/>
                </a:solidFill>
                <a:cs typeface="Arial"/>
              </a:rPr>
              <a:t>Can you tell us what respect and dignity means to you? ​</a:t>
            </a:r>
            <a:endParaRPr lang="en-US" sz="2400" dirty="0">
              <a:solidFill>
                <a:srgbClr val="181717"/>
              </a:solidFill>
              <a:ea typeface="Roboto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181717"/>
                </a:solidFill>
                <a:ea typeface="Roboto"/>
                <a:cs typeface="Arial"/>
              </a:rPr>
              <a:t>Tell me about a time when you showed resilience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181717"/>
                </a:solidFill>
                <a:ea typeface="Roboto"/>
                <a:cs typeface="Arial"/>
              </a:rPr>
              <a:t>Tell me about a time when you managed a stressful deadline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19E7AB-589A-7EB1-3197-DEFB7DAFDF9A}"/>
              </a:ext>
            </a:extLst>
          </p:cNvPr>
          <p:cNvSpPr txBox="1"/>
          <p:nvPr/>
        </p:nvSpPr>
        <p:spPr>
          <a:xfrm>
            <a:off x="5601100" y="300812"/>
            <a:ext cx="6422775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solidFill>
                  <a:srgbClr val="FF0000"/>
                </a:solidFill>
                <a:latin typeface="Roboto"/>
              </a:rPr>
              <a:t>Students need to demonstrate they have the necessary skills needed for the profession:</a:t>
            </a:r>
            <a:r>
              <a:rPr lang="en-US" sz="240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​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rgbClr val="181717"/>
                </a:solidFill>
                <a:latin typeface="Roboto"/>
                <a:ea typeface="Roboto"/>
                <a:cs typeface="Roboto"/>
              </a:rPr>
              <a:t>Communication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rgbClr val="181717"/>
                </a:solidFill>
                <a:latin typeface="Roboto"/>
                <a:ea typeface="Roboto"/>
                <a:cs typeface="Roboto"/>
              </a:rPr>
              <a:t>Empathy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rgbClr val="181717"/>
                </a:solidFill>
                <a:latin typeface="Roboto"/>
                <a:ea typeface="Roboto"/>
                <a:cs typeface="Roboto"/>
              </a:rPr>
              <a:t>Teamwork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rgbClr val="181717"/>
                </a:solidFill>
                <a:latin typeface="Roboto"/>
                <a:ea typeface="Roboto"/>
                <a:cs typeface="Roboto"/>
              </a:rPr>
              <a:t>The ability to manage competing priorities</a:t>
            </a:r>
          </a:p>
          <a:p>
            <a:pPr marL="342900" indent="-342900">
              <a:buFont typeface="Arial"/>
              <a:buChar char="•"/>
            </a:pPr>
            <a:r>
              <a:rPr lang="en-US" sz="2400" err="1">
                <a:solidFill>
                  <a:srgbClr val="181717"/>
                </a:solidFill>
                <a:latin typeface="Roboto"/>
                <a:ea typeface="Roboto"/>
                <a:cs typeface="Roboto"/>
              </a:rPr>
              <a:t>Organisation</a:t>
            </a:r>
            <a:endParaRPr lang="en-US" sz="2400">
              <a:solidFill>
                <a:srgbClr val="181717"/>
              </a:solidFill>
              <a:latin typeface="Roboto"/>
              <a:ea typeface="Roboto"/>
              <a:cs typeface="Roboto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rgbClr val="181717"/>
                </a:solidFill>
                <a:latin typeface="Roboto"/>
                <a:ea typeface="Roboto"/>
                <a:cs typeface="Roboto"/>
              </a:rPr>
              <a:t>Leadership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0C1C66-FD39-B534-B8C1-F1E1661F00D3}"/>
              </a:ext>
            </a:extLst>
          </p:cNvPr>
          <p:cNvSpPr txBox="1"/>
          <p:nvPr/>
        </p:nvSpPr>
        <p:spPr>
          <a:xfrm>
            <a:off x="5684976" y="3412978"/>
            <a:ext cx="6747831" cy="34470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srgbClr val="181717"/>
              </a:solidFill>
              <a:latin typeface="Roboto"/>
              <a:ea typeface="Arial"/>
              <a:cs typeface="Arial"/>
            </a:endParaRPr>
          </a:p>
          <a:p>
            <a:r>
              <a:rPr lang="en-US" sz="2400">
                <a:solidFill>
                  <a:srgbClr val="FF0000"/>
                </a:solidFill>
                <a:latin typeface="Roboto"/>
                <a:ea typeface="Arial"/>
                <a:cs typeface="Arial"/>
              </a:rPr>
              <a:t>Demonstrated through:</a:t>
            </a:r>
            <a:r>
              <a:rPr lang="en-US" sz="2600">
                <a:solidFill>
                  <a:srgbClr val="181717"/>
                </a:solidFill>
                <a:latin typeface="Arial"/>
                <a:ea typeface="Arial"/>
                <a:cs typeface="Arial"/>
              </a:rPr>
              <a:t> </a:t>
            </a:r>
            <a:endParaRPr lang="en-US">
              <a:ea typeface="Roboto"/>
              <a:cs typeface="Roboto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rgbClr val="181717"/>
                </a:solidFill>
                <a:latin typeface="Roboto"/>
                <a:ea typeface="Arial"/>
                <a:cs typeface="Arial"/>
              </a:rPr>
              <a:t>Work experience 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rgbClr val="181717"/>
                </a:solidFill>
                <a:latin typeface="Roboto"/>
                <a:ea typeface="Arial"/>
                <a:cs typeface="Arial"/>
              </a:rPr>
              <a:t>Volunteering </a:t>
            </a:r>
            <a:endParaRPr lang="en-US" sz="2400">
              <a:ea typeface="Roboto"/>
              <a:cs typeface="Roboto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rgbClr val="181717"/>
                </a:solidFill>
                <a:latin typeface="Roboto"/>
                <a:ea typeface="Arial"/>
                <a:cs typeface="Arial"/>
              </a:rPr>
              <a:t>Paid work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rgbClr val="181717"/>
                </a:solidFill>
                <a:latin typeface="Roboto"/>
                <a:ea typeface="Arial"/>
                <a:cs typeface="Arial"/>
              </a:rPr>
              <a:t>Extra-curricular activities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rgbClr val="181717"/>
                </a:solidFill>
                <a:latin typeface="Roboto"/>
                <a:ea typeface="Arial"/>
                <a:cs typeface="Arial"/>
              </a:rPr>
              <a:t>Other responsibilities</a:t>
            </a:r>
          </a:p>
          <a:p>
            <a:r>
              <a:rPr lang="en-US" sz="2600">
                <a:solidFill>
                  <a:srgbClr val="181717"/>
                </a:solidFill>
                <a:latin typeface="Arial"/>
                <a:ea typeface="Arial"/>
                <a:cs typeface="Arial"/>
              </a:rPr>
              <a:t>​</a:t>
            </a:r>
            <a:endParaRPr lang="en-US"/>
          </a:p>
          <a:p>
            <a:pPr lvl="1" rtl="0">
              <a:buChar char="•"/>
            </a:pPr>
            <a:endParaRPr lang="en-US" sz="2200">
              <a:solidFill>
                <a:srgbClr val="181717"/>
              </a:solidFill>
              <a:latin typeface="Arial"/>
              <a:cs typeface="Arial"/>
            </a:endParaRPr>
          </a:p>
        </p:txBody>
      </p:sp>
      <p:pic>
        <p:nvPicPr>
          <p:cNvPr id="17" name="Picture 17" descr="Women celebrating sports victory">
            <a:extLst>
              <a:ext uri="{FF2B5EF4-FFF2-40B4-BE49-F238E27FC236}">
                <a16:creationId xmlns:a16="http://schemas.microsoft.com/office/drawing/2014/main" id="{DD596208-D9CD-0799-2AB6-AB16D81040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03" r="6903"/>
          <a:stretch/>
        </p:blipFill>
        <p:spPr>
          <a:xfrm>
            <a:off x="9119749" y="2802901"/>
            <a:ext cx="2777047" cy="2156360"/>
          </a:xfrm>
          <a:prstGeom prst="rect">
            <a:avLst/>
          </a:prstGeom>
        </p:spPr>
      </p:pic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A07D94B5-A163-E7C4-E764-2BF9DE6748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30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02"/>
    </mc:Choice>
    <mc:Fallback xmlns="">
      <p:transition spd="slow" advTm="44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7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8F701-C9E3-43A3-98CA-AEC1CCA00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59" y="113874"/>
            <a:ext cx="11541369" cy="1345101"/>
          </a:xfrm>
        </p:spPr>
        <p:txBody>
          <a:bodyPr>
            <a:normAutofit/>
          </a:bodyPr>
          <a:lstStyle/>
          <a:p>
            <a:r>
              <a:rPr lang="en-US" sz="4000">
                <a:ea typeface="Roboto"/>
                <a:cs typeface="Poppins"/>
              </a:rPr>
              <a:t>Work Experience </a:t>
            </a:r>
            <a:r>
              <a:rPr lang="en-US" sz="4000">
                <a:ea typeface="+mj-lt"/>
                <a:cs typeface="+mj-lt"/>
              </a:rPr>
              <a:t>Medicine/Dentistry</a:t>
            </a:r>
            <a:r>
              <a:rPr lang="en-US">
                <a:ea typeface="+mj-lt"/>
                <a:cs typeface="+mj-lt"/>
              </a:rPr>
              <a:t> 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25A60-0D0B-4F92-AD44-8B354DA0A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9797" y="2859394"/>
            <a:ext cx="5300663" cy="360826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4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Vaccination clinic</a:t>
            </a:r>
            <a:endParaRPr lang="en-US" sz="2400">
              <a:solidFill>
                <a:schemeClr val="bg2">
                  <a:lumMod val="10000"/>
                </a:schemeClr>
              </a:solidFill>
              <a:cs typeface="Roboto"/>
            </a:endParaRPr>
          </a:p>
          <a:p>
            <a:r>
              <a:rPr lang="en-GB" sz="24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Care home</a:t>
            </a:r>
          </a:p>
          <a:p>
            <a:r>
              <a:rPr lang="en-GB" sz="24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Hospice </a:t>
            </a:r>
          </a:p>
          <a:p>
            <a:r>
              <a:rPr lang="en-GB" sz="24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Disabled children's swimming school</a:t>
            </a:r>
            <a:endParaRPr lang="en-GB" sz="2400">
              <a:solidFill>
                <a:schemeClr val="bg2">
                  <a:lumMod val="10000"/>
                </a:schemeClr>
              </a:solidFill>
              <a:cs typeface="Roboto" panose="02000000000000000000" pitchFamily="2" charset="0"/>
            </a:endParaRPr>
          </a:p>
          <a:p>
            <a:r>
              <a:rPr lang="en-GB" sz="24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Charity shop</a:t>
            </a:r>
            <a:endParaRPr lang="en-GB" sz="2400">
              <a:solidFill>
                <a:schemeClr val="bg2">
                  <a:lumMod val="10000"/>
                </a:schemeClr>
              </a:solidFill>
              <a:cs typeface="Roboto" panose="02000000000000000000" pitchFamily="2" charset="0"/>
            </a:endParaRPr>
          </a:p>
          <a:p>
            <a:r>
              <a:rPr lang="en-GB" sz="24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BSMS online work experience</a:t>
            </a:r>
            <a:endParaRPr lang="en-GB" sz="2400">
              <a:solidFill>
                <a:schemeClr val="bg2">
                  <a:lumMod val="10000"/>
                </a:schemeClr>
              </a:solidFill>
              <a:cs typeface="Roboto" panose="02000000000000000000" pitchFamily="2" charset="0"/>
            </a:endParaRPr>
          </a:p>
          <a:p>
            <a:r>
              <a:rPr lang="en-GB" sz="24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Young carer</a:t>
            </a:r>
            <a:endParaRPr lang="en-GB" sz="2400">
              <a:solidFill>
                <a:schemeClr val="bg2">
                  <a:lumMod val="10000"/>
                </a:schemeClr>
              </a:solidFill>
              <a:cs typeface="Roboto" panose="02000000000000000000" pitchFamily="2" charset="0"/>
            </a:endParaRPr>
          </a:p>
          <a:p>
            <a:endParaRPr lang="en-GB">
              <a:solidFill>
                <a:schemeClr val="bg2">
                  <a:lumMod val="10000"/>
                </a:schemeClr>
              </a:solidFill>
              <a:cs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083964-5D36-EDF0-8133-4714936BF3B5}"/>
              </a:ext>
            </a:extLst>
          </p:cNvPr>
          <p:cNvSpPr txBox="1"/>
          <p:nvPr/>
        </p:nvSpPr>
        <p:spPr>
          <a:xfrm>
            <a:off x="124369" y="1323887"/>
            <a:ext cx="1001616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ea typeface="Roboto"/>
                <a:cs typeface="Roboto"/>
              </a:rPr>
              <a:t>Do I need to have work experience in a hospital or dentist? </a:t>
            </a:r>
            <a:endParaRPr lang="en-US" sz="2400">
              <a:solidFill>
                <a:schemeClr val="bg2">
                  <a:lumMod val="10000"/>
                </a:schemeClr>
              </a:solidFill>
              <a:ea typeface="+mn-lt"/>
              <a:cs typeface="+mn-lt"/>
            </a:endParaRPr>
          </a:p>
          <a:p>
            <a:endParaRPr lang="en-US" sz="2000">
              <a:solidFill>
                <a:schemeClr val="bg2">
                  <a:lumMod val="10000"/>
                </a:schemeClr>
              </a:solidFill>
              <a:ea typeface="Roboto"/>
              <a:cs typeface="Robot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963CF1-E89A-803D-8048-95697FF9D53C}"/>
              </a:ext>
            </a:extLst>
          </p:cNvPr>
          <p:cNvSpPr txBox="1"/>
          <p:nvPr/>
        </p:nvSpPr>
        <p:spPr>
          <a:xfrm>
            <a:off x="128099" y="1835713"/>
            <a:ext cx="12607570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181717"/>
                </a:solidFill>
                <a:latin typeface="Roboto"/>
              </a:rPr>
              <a:t>No. The important thing is to build up a portfolio of experiences to demonstrate your understanding of the profession and relevant skills</a:t>
            </a:r>
            <a:endParaRPr lang="en-US" sz="2400">
              <a:ea typeface="Roboto"/>
              <a:cs typeface="Roboto"/>
            </a:endParaRPr>
          </a:p>
          <a:p>
            <a:endParaRPr lang="en-US" sz="2000">
              <a:solidFill>
                <a:srgbClr val="181717"/>
              </a:solidFill>
              <a:ea typeface="Roboto"/>
              <a:cs typeface="Roboto"/>
            </a:endParaRPr>
          </a:p>
        </p:txBody>
      </p:sp>
      <p:pic>
        <p:nvPicPr>
          <p:cNvPr id="10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96E7FE56-A6D8-2DCC-7178-AB18435C79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048" b="-240"/>
          <a:stretch/>
        </p:blipFill>
        <p:spPr>
          <a:xfrm>
            <a:off x="9158689" y="2417180"/>
            <a:ext cx="3037151" cy="39265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7CF2A6-6B58-193E-FBAF-52B8777D8168}"/>
              </a:ext>
            </a:extLst>
          </p:cNvPr>
          <p:cNvSpPr txBox="1"/>
          <p:nvPr/>
        </p:nvSpPr>
        <p:spPr>
          <a:xfrm>
            <a:off x="446484" y="3821906"/>
            <a:ext cx="271462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ea typeface="Roboto"/>
                <a:cs typeface="Roboto"/>
              </a:rPr>
              <a:t>Our second years found work experience:</a:t>
            </a:r>
            <a:endParaRPr lang="en-GB" sz="2400"/>
          </a:p>
        </p:txBody>
      </p:sp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0A68714A-0EF4-08D7-642B-405417F5D4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482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8"/>
    </mc:Choice>
    <mc:Fallback xmlns="">
      <p:transition spd="slow" advTm="21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" grpId="0" build="allAtOnce"/>
      <p:bldP spid="5" grpId="0"/>
      <p:bldP spid="6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8F701-C9E3-43A3-98CA-AEC1CCA00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30" y="126426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>
                <a:ea typeface="Roboto"/>
                <a:cs typeface="Poppins"/>
              </a:rPr>
              <a:t>Work Experience: Veterinary</a:t>
            </a:r>
            <a:endParaRPr lang="en-GB" sz="4000">
              <a:ea typeface="Roboto"/>
              <a:cs typeface="Poppi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AF3581-4EA2-ADD0-588C-928C989F87A6}"/>
              </a:ext>
            </a:extLst>
          </p:cNvPr>
          <p:cNvSpPr txBox="1"/>
          <p:nvPr/>
        </p:nvSpPr>
        <p:spPr>
          <a:xfrm>
            <a:off x="494343" y="3471726"/>
            <a:ext cx="3002096" cy="13665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FF0000"/>
                </a:solidFill>
                <a:latin typeface="Arial"/>
                <a:cs typeface="Arial"/>
              </a:rPr>
              <a:t>Our second year vets found work experience in:</a:t>
            </a:r>
          </a:p>
          <a:p>
            <a:pPr algn="l"/>
            <a:endParaRPr lang="en-US">
              <a:ea typeface="Roboto"/>
              <a:cs typeface="Robot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CEDE75-F1AC-B34A-39F9-86825862A285}"/>
              </a:ext>
            </a:extLst>
          </p:cNvPr>
          <p:cNvSpPr txBox="1"/>
          <p:nvPr/>
        </p:nvSpPr>
        <p:spPr>
          <a:xfrm>
            <a:off x="179142" y="1216327"/>
            <a:ext cx="9779000" cy="20836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Veterinary courses may have strict minimum </a:t>
            </a:r>
            <a:endParaRPr lang="en-US">
              <a:solidFill>
                <a:schemeClr val="bg2">
                  <a:lumMod val="10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   requirements for work experience (BOTH </a:t>
            </a:r>
            <a:r>
              <a:rPr lang="en-GB" sz="240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veterinary </a:t>
            </a:r>
            <a:endParaRPr lang="en-US" sz="2400">
              <a:solidFill>
                <a:schemeClr val="bg2">
                  <a:lumMod val="10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   practice and animal WE) and ask for extra </a:t>
            </a:r>
            <a:endParaRPr lang="en-US" sz="2400">
              <a:solidFill>
                <a:schemeClr val="bg2">
                  <a:lumMod val="10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   questionnaires when applying</a:t>
            </a:r>
            <a:endParaRPr lang="en-US" sz="2400">
              <a:solidFill>
                <a:schemeClr val="bg2">
                  <a:lumMod val="10000"/>
                </a:schemeClr>
              </a:solidFill>
              <a:latin typeface="Arial"/>
              <a:cs typeface="Arial"/>
            </a:endParaRPr>
          </a:p>
          <a:p>
            <a:endParaRPr lang="en-US">
              <a:solidFill>
                <a:srgbClr val="E62D3C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A80ACE-C961-36F9-B40D-0482503E1664}"/>
              </a:ext>
            </a:extLst>
          </p:cNvPr>
          <p:cNvSpPr txBox="1"/>
          <p:nvPr/>
        </p:nvSpPr>
        <p:spPr>
          <a:xfrm>
            <a:off x="3779417" y="3049030"/>
            <a:ext cx="5698513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ea typeface="Roboto"/>
                <a:cs typeface="Roboto"/>
              </a:rPr>
              <a:t>Equine hospital</a:t>
            </a:r>
            <a:endParaRPr lang="en-US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ea typeface="Roboto"/>
                <a:cs typeface="Roboto"/>
              </a:rPr>
              <a:t>Farm: lambing, dairy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ea typeface="Roboto"/>
                <a:cs typeface="Roboto"/>
              </a:rPr>
              <a:t>Reptile RSPCA in Brighton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ea typeface="Roboto"/>
                <a:cs typeface="Roboto"/>
              </a:rPr>
              <a:t>Garden </a:t>
            </a:r>
            <a:r>
              <a:rPr lang="en-US" sz="2400" err="1">
                <a:solidFill>
                  <a:schemeClr val="bg2">
                    <a:lumMod val="10000"/>
                  </a:schemeClr>
                </a:solidFill>
                <a:ea typeface="Roboto"/>
                <a:cs typeface="Roboto"/>
              </a:rPr>
              <a:t>centre</a:t>
            </a:r>
            <a:r>
              <a:rPr lang="en-US" sz="2400">
                <a:solidFill>
                  <a:schemeClr val="bg2">
                    <a:lumMod val="10000"/>
                  </a:schemeClr>
                </a:solidFill>
                <a:ea typeface="Roboto"/>
                <a:cs typeface="Roboto"/>
              </a:rPr>
              <a:t> 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ea typeface="Roboto"/>
                <a:cs typeface="Roboto"/>
              </a:rPr>
              <a:t>Guinea pig rescue </a:t>
            </a:r>
            <a:r>
              <a:rPr lang="en-US" sz="2400" err="1">
                <a:solidFill>
                  <a:schemeClr val="bg2">
                    <a:lumMod val="10000"/>
                  </a:schemeClr>
                </a:solidFill>
                <a:ea typeface="Roboto"/>
                <a:cs typeface="Roboto"/>
              </a:rPr>
              <a:t>centre</a:t>
            </a:r>
            <a:endParaRPr lang="en-US" sz="2400">
              <a:solidFill>
                <a:schemeClr val="bg2">
                  <a:lumMod val="10000"/>
                </a:schemeClr>
              </a:solidFill>
              <a:ea typeface="Roboto"/>
              <a:cs typeface="Roboto"/>
            </a:endParaRPr>
          </a:p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ea typeface="Roboto"/>
                <a:cs typeface="Roboto"/>
              </a:rPr>
              <a:t>Zoo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ea typeface="Roboto"/>
                <a:cs typeface="Roboto"/>
              </a:rPr>
              <a:t>Horse riding school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ea typeface="+mn-lt"/>
                <a:cs typeface="+mn-lt"/>
              </a:rPr>
              <a:t>Online work experience</a:t>
            </a:r>
            <a:endParaRPr lang="en-US" sz="2400">
              <a:solidFill>
                <a:schemeClr val="bg2">
                  <a:lumMod val="10000"/>
                </a:schemeClr>
              </a:solidFill>
              <a:ea typeface="Roboto"/>
              <a:cs typeface="Roboto"/>
            </a:endParaRPr>
          </a:p>
          <a:p>
            <a:endParaRPr lang="en-US">
              <a:ea typeface="Roboto"/>
              <a:cs typeface="Roboto"/>
            </a:endParaRPr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645A1D4B-9580-5873-F4BA-DEB517816C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958" b="-436"/>
          <a:stretch/>
        </p:blipFill>
        <p:spPr>
          <a:xfrm>
            <a:off x="8176353" y="-36512"/>
            <a:ext cx="3982905" cy="6361913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3A209915-3D5F-CB29-8F91-68A008616D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874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48"/>
    </mc:Choice>
    <mc:Fallback xmlns="">
      <p:transition spd="slow" advTm="28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oin purse full of credit cards">
            <a:extLst>
              <a:ext uri="{FF2B5EF4-FFF2-40B4-BE49-F238E27FC236}">
                <a16:creationId xmlns:a16="http://schemas.microsoft.com/office/drawing/2014/main" id="{DCC51D0D-657A-1A4C-DE30-1D96271AEB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859" r="7447" b="16859"/>
          <a:stretch/>
        </p:blipFill>
        <p:spPr>
          <a:xfrm>
            <a:off x="5010412" y="10"/>
            <a:ext cx="7182105" cy="686132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95FC23-A70F-D017-5993-CB75E56312B4}"/>
              </a:ext>
            </a:extLst>
          </p:cNvPr>
          <p:cNvSpPr txBox="1"/>
          <p:nvPr/>
        </p:nvSpPr>
        <p:spPr>
          <a:xfrm>
            <a:off x="403952" y="706916"/>
            <a:ext cx="77118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ea typeface="Roboto"/>
              <a:cs typeface="Robot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68205E-E473-64F9-9D62-A10F46371E98}"/>
              </a:ext>
            </a:extLst>
          </p:cNvPr>
          <p:cNvSpPr txBox="1"/>
          <p:nvPr/>
        </p:nvSpPr>
        <p:spPr>
          <a:xfrm>
            <a:off x="385590" y="2359446"/>
            <a:ext cx="3663108" cy="238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FCF4369-7278-A031-F6A6-8C02E529E64B}"/>
              </a:ext>
            </a:extLst>
          </p:cNvPr>
          <p:cNvSpPr>
            <a:spLocks noGrp="1"/>
          </p:cNvSpPr>
          <p:nvPr/>
        </p:nvSpPr>
        <p:spPr>
          <a:xfrm>
            <a:off x="590000" y="3229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ea typeface="Roboto"/>
                <a:cs typeface="Poppins"/>
              </a:rPr>
              <a:t>Free online work experience </a:t>
            </a:r>
            <a:endParaRPr lang="en-US"/>
          </a:p>
          <a:p>
            <a:endParaRPr lang="en-US"/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948FE912-8BE9-C18B-C0B1-521B4B9E0D0C}"/>
              </a:ext>
            </a:extLst>
          </p:cNvPr>
          <p:cNvSpPr txBox="1"/>
          <p:nvPr/>
        </p:nvSpPr>
        <p:spPr>
          <a:xfrm>
            <a:off x="694006" y="1315999"/>
            <a:ext cx="10456843" cy="258121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solidFill>
                  <a:srgbClr val="FF0000"/>
                </a:solidFill>
                <a:ea typeface="Roboto"/>
                <a:cs typeface="Roboto"/>
              </a:rPr>
              <a:t>Medicine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Segoe UI"/>
              </a:rPr>
              <a:t>BSMS</a:t>
            </a:r>
            <a:r>
              <a:rPr lang="en-US" sz="2400">
                <a:latin typeface="Segoe UI"/>
                <a:ea typeface="Roboto"/>
                <a:cs typeface="Segoe UI"/>
              </a:rPr>
              <a:t> </a:t>
            </a:r>
            <a:r>
              <a:rPr lang="en-US" sz="2400">
                <a:latin typeface="Arial"/>
                <a:ea typeface="Roboto"/>
                <a:cs typeface="Arial"/>
                <a:hlinkClick r:id="rId6"/>
              </a:rPr>
              <a:t>https://bsmsoutreach.thinkific.com/courses/VWE</a:t>
            </a:r>
            <a:endParaRPr lang="en-US" sz="2400">
              <a:ea typeface="Roboto"/>
              <a:cs typeface="Roboto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Arial"/>
              </a:rPr>
              <a:t>Observe GP</a:t>
            </a:r>
            <a:r>
              <a:rPr lang="en-US" sz="2400">
                <a:latin typeface="Arial"/>
                <a:ea typeface="Roboto"/>
                <a:cs typeface="Arial"/>
              </a:rPr>
              <a:t> 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latin typeface="Arial"/>
                <a:ea typeface="Roboto"/>
                <a:cs typeface="Arial"/>
                <a:hlinkClick r:id="rId7"/>
              </a:rPr>
              <a:t>https://www.rcgp.org.uk/training-exams/discover-general-</a:t>
            </a:r>
            <a:endParaRPr lang="en-US" sz="2400">
              <a:latin typeface="Roboto"/>
              <a:ea typeface="Roboto"/>
              <a:cs typeface="Roboto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latin typeface="Arial"/>
                <a:ea typeface="Roboto"/>
                <a:cs typeface="Arial"/>
                <a:hlinkClick r:id="rId7"/>
              </a:rPr>
              <a:t>practice/observe-gp.aspx</a:t>
            </a:r>
            <a:endParaRPr lang="en-US" sz="2400">
              <a:ea typeface="Roboto"/>
              <a:cs typeface="Roboto"/>
            </a:endParaRPr>
          </a:p>
          <a:p>
            <a:endParaRPr lang="en-US">
              <a:ea typeface="Roboto"/>
              <a:cs typeface="Roboto"/>
            </a:endParaRP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6473BDA9-A0B8-516D-03D5-280D51740154}"/>
              </a:ext>
            </a:extLst>
          </p:cNvPr>
          <p:cNvSpPr txBox="1"/>
          <p:nvPr/>
        </p:nvSpPr>
        <p:spPr>
          <a:xfrm>
            <a:off x="697734" y="3885022"/>
            <a:ext cx="10667999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solidFill>
                  <a:srgbClr val="FF0000"/>
                </a:solidFill>
                <a:ea typeface="Roboto"/>
                <a:cs typeface="Roboto"/>
              </a:rPr>
              <a:t>Dentistry</a:t>
            </a:r>
          </a:p>
          <a:p>
            <a:r>
              <a:rPr lang="en-US" sz="2400">
                <a:solidFill>
                  <a:schemeClr val="bg2">
                    <a:lumMod val="10000"/>
                  </a:schemeClr>
                </a:solidFill>
                <a:ea typeface="Roboto"/>
                <a:cs typeface="Roboto"/>
              </a:rPr>
              <a:t>Sheffield Uni (by 4th June)</a:t>
            </a:r>
            <a:r>
              <a:rPr lang="en-US" sz="2400">
                <a:ea typeface="Roboto"/>
                <a:cs typeface="Roboto"/>
              </a:rPr>
              <a:t> </a:t>
            </a:r>
            <a:endParaRPr lang="en-US" sz="2400">
              <a:solidFill>
                <a:srgbClr val="E62D3C"/>
              </a:solidFill>
              <a:latin typeface="Roboto"/>
              <a:ea typeface="Roboto"/>
              <a:cs typeface="Roboto"/>
            </a:endParaRPr>
          </a:p>
          <a:p>
            <a:r>
              <a:rPr lang="en-US" sz="2400">
                <a:solidFill>
                  <a:srgbClr val="0563C1"/>
                </a:solidFill>
                <a:latin typeface="Arial"/>
                <a:ea typeface="Roboto"/>
                <a:cs typeface="Arial"/>
                <a:hlinkClick r:id="rId8"/>
              </a:rPr>
              <a:t>https://www.futurelearn.com/courses/discover-dentistry</a:t>
            </a:r>
            <a:endParaRPr lang="en-US" sz="2400"/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80B32B6A-5820-1C59-A870-D422B8CF5B02}"/>
              </a:ext>
            </a:extLst>
          </p:cNvPr>
          <p:cNvSpPr txBox="1"/>
          <p:nvPr/>
        </p:nvSpPr>
        <p:spPr>
          <a:xfrm>
            <a:off x="693287" y="5376460"/>
            <a:ext cx="10107975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FF0000"/>
                </a:solidFill>
                <a:ea typeface="Roboto"/>
                <a:cs typeface="Roboto"/>
              </a:rPr>
              <a:t>Veterinary </a:t>
            </a:r>
          </a:p>
          <a:p>
            <a:r>
              <a:rPr lang="en-US" sz="2400">
                <a:solidFill>
                  <a:schemeClr val="bg2">
                    <a:lumMod val="10000"/>
                  </a:schemeClr>
                </a:solidFill>
                <a:ea typeface="Roboto"/>
                <a:cs typeface="Roboto"/>
              </a:rPr>
              <a:t>Sheffield Uni (by 7th May)</a:t>
            </a:r>
            <a:r>
              <a:rPr lang="en-US" sz="2400">
                <a:ea typeface="Roboto"/>
                <a:cs typeface="Roboto"/>
              </a:rPr>
              <a:t> </a:t>
            </a:r>
            <a:endParaRPr lang="en-US" sz="2400">
              <a:solidFill>
                <a:srgbClr val="E62D3C"/>
              </a:solidFill>
              <a:latin typeface="Roboto"/>
              <a:ea typeface="Roboto"/>
              <a:cs typeface="Roboto"/>
            </a:endParaRPr>
          </a:p>
          <a:p>
            <a:r>
              <a:rPr lang="en-US" sz="2400">
                <a:solidFill>
                  <a:srgbClr val="0563C1"/>
                </a:solidFill>
                <a:latin typeface="Arial"/>
                <a:ea typeface="Roboto"/>
                <a:cs typeface="Arial"/>
                <a:hlinkClick r:id="rId9"/>
              </a:rPr>
              <a:t>https://www.futurelearn.com/courses/vet-school-application-support</a:t>
            </a:r>
            <a:endParaRPr lang="en-US">
              <a:ea typeface="Roboto"/>
              <a:cs typeface="Roboto"/>
            </a:endParaRP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4BE97A52-225F-588D-C67F-8B59B546A3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162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09"/>
    </mc:Choice>
    <mc:Fallback xmlns="">
      <p:transition spd="slow" advTm="9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8F1B2-8E08-42E7-979C-7BDF89B7B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/>
            </a:br>
            <a:r>
              <a:rPr lang="en-US"/>
              <a:t>Widening participation</a:t>
            </a:r>
            <a:br>
              <a:rPr lang="en-US"/>
            </a:br>
            <a:endParaRPr lang="en-GB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09F10D1-5707-C0AD-FC5E-76DB9ED2E5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4377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7"/>
    </mc:Choice>
    <mc:Fallback xmlns="">
      <p:transition spd="slow" advTm="5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5011A-CB81-894A-82DC-5C7719043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4238"/>
          </a:xfrm>
        </p:spPr>
        <p:txBody>
          <a:bodyPr>
            <a:normAutofit/>
          </a:bodyPr>
          <a:lstStyle/>
          <a:p>
            <a:r>
              <a:rPr lang="en-US" sz="4000">
                <a:ea typeface="Roboto"/>
                <a:cs typeface="Poppins"/>
              </a:rPr>
              <a:t>Widening Participation Students (WP)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5AAFE-2C9F-3C4B-B5D2-F2B921790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76" y="1366588"/>
            <a:ext cx="5947616" cy="24493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    </a:t>
            </a:r>
            <a:r>
              <a:rPr lang="en-US" sz="240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  Most commonly used criteria:</a:t>
            </a:r>
          </a:p>
          <a:p>
            <a:pPr lvl="1"/>
            <a:r>
              <a:rPr lang="en-US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Low family income</a:t>
            </a:r>
          </a:p>
          <a:p>
            <a:pPr lvl="1"/>
            <a:r>
              <a:rPr lang="en-US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Living in an area of deprivation or </a:t>
            </a:r>
          </a:p>
          <a:p>
            <a:pPr marL="457200" lvl="1" indent="0">
              <a:buNone/>
            </a:pPr>
            <a:r>
              <a:rPr lang="en-US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   low rates of university attendance</a:t>
            </a:r>
            <a:endParaRPr lang="en-US">
              <a:solidFill>
                <a:schemeClr val="bg2">
                  <a:lumMod val="10000"/>
                </a:schemeClr>
              </a:solidFill>
              <a:cs typeface="Roboto" panose="02000000000000000000" pitchFamily="2" charset="0"/>
            </a:endParaRPr>
          </a:p>
          <a:p>
            <a:pPr lvl="1"/>
            <a:r>
              <a:rPr lang="en-US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Low performing GCSE school</a:t>
            </a:r>
          </a:p>
          <a:p>
            <a:pPr lvl="1"/>
            <a:r>
              <a:rPr lang="en-US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Care experienced</a:t>
            </a:r>
          </a:p>
          <a:p>
            <a:pPr lvl="1"/>
            <a:endParaRPr lang="en-US" sz="2000">
              <a:cs typeface="Roboto"/>
            </a:endParaRPr>
          </a:p>
          <a:p>
            <a:pPr marL="241300">
              <a:lnSpc>
                <a:spcPct val="100000"/>
              </a:lnSpc>
              <a:spcBef>
                <a:spcPts val="320"/>
              </a:spcBef>
            </a:pPr>
            <a:endParaRPr lang="en-US" sz="2000">
              <a:solidFill>
                <a:srgbClr val="171616"/>
              </a:solidFill>
              <a:latin typeface="Roboto"/>
              <a:cs typeface="Arial"/>
            </a:endParaRPr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1C18DF-91C2-C059-C0CD-4A3BA0175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94C2F2-27B2-B824-566B-27BC7D404E8F}"/>
              </a:ext>
            </a:extLst>
          </p:cNvPr>
          <p:cNvSpPr txBox="1"/>
          <p:nvPr/>
        </p:nvSpPr>
        <p:spPr>
          <a:xfrm>
            <a:off x="6266475" y="1371194"/>
            <a:ext cx="5629388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  <a:cs typeface="Arial"/>
              </a:rPr>
              <a:t>    </a:t>
            </a:r>
            <a:r>
              <a:rPr lang="en-US" sz="2400">
                <a:solidFill>
                  <a:srgbClr val="FF0000"/>
                </a:solidFill>
                <a:cs typeface="Arial"/>
              </a:rPr>
              <a:t>  Less commonly used criteria:​</a:t>
            </a:r>
            <a:endParaRPr lang="en-US" sz="2400">
              <a:ea typeface="Roboto"/>
              <a:cs typeface="Roboto"/>
            </a:endParaRPr>
          </a:p>
          <a:p>
            <a:pPr lvl="1">
              <a:buChar char="•"/>
            </a:pPr>
            <a:r>
              <a:rPr lang="en-US" sz="2400">
                <a:solidFill>
                  <a:srgbClr val="181717"/>
                </a:solidFill>
                <a:cs typeface="Arial"/>
              </a:rPr>
              <a:t> Young carer​</a:t>
            </a:r>
            <a:endParaRPr lang="en-US" sz="2400">
              <a:solidFill>
                <a:srgbClr val="181717"/>
              </a:solidFill>
              <a:ea typeface="Roboto"/>
              <a:cs typeface="Arial"/>
            </a:endParaRPr>
          </a:p>
          <a:p>
            <a:pPr lvl="1">
              <a:buChar char="•"/>
            </a:pPr>
            <a:r>
              <a:rPr lang="en-US" sz="2400">
                <a:solidFill>
                  <a:srgbClr val="181717"/>
                </a:solidFill>
                <a:cs typeface="Arial"/>
              </a:rPr>
              <a:t> Ethnicity​</a:t>
            </a:r>
            <a:endParaRPr lang="en-US" sz="2400">
              <a:solidFill>
                <a:srgbClr val="181717"/>
              </a:solidFill>
              <a:ea typeface="Roboto"/>
              <a:cs typeface="Arial"/>
            </a:endParaRPr>
          </a:p>
          <a:p>
            <a:pPr lvl="1">
              <a:buChar char="•"/>
            </a:pPr>
            <a:r>
              <a:rPr lang="en-US" sz="2400">
                <a:solidFill>
                  <a:srgbClr val="181717"/>
                </a:solidFill>
                <a:cs typeface="Arial"/>
              </a:rPr>
              <a:t> Disability/long term health issues</a:t>
            </a:r>
            <a:endParaRPr lang="en-US" sz="2400">
              <a:solidFill>
                <a:srgbClr val="181717"/>
              </a:solidFill>
              <a:ea typeface="Roboto"/>
              <a:cs typeface="Arial"/>
            </a:endParaRPr>
          </a:p>
          <a:p>
            <a:pPr lvl="1">
              <a:buChar char="•"/>
            </a:pPr>
            <a:r>
              <a:rPr lang="en-US" sz="2400">
                <a:solidFill>
                  <a:srgbClr val="181717"/>
                </a:solidFill>
                <a:cs typeface="Arial"/>
              </a:rPr>
              <a:t> First in family to go to </a:t>
            </a:r>
            <a:r>
              <a:rPr lang="en-US" sz="2400" err="1">
                <a:solidFill>
                  <a:srgbClr val="181717"/>
                </a:solidFill>
                <a:cs typeface="Arial"/>
              </a:rPr>
              <a:t>uni</a:t>
            </a:r>
            <a:r>
              <a:rPr lang="en-US" sz="2400">
                <a:solidFill>
                  <a:srgbClr val="181717"/>
                </a:solidFill>
                <a:cs typeface="Arial"/>
              </a:rPr>
              <a:t>​</a:t>
            </a:r>
            <a:endParaRPr lang="en-US" sz="2400">
              <a:solidFill>
                <a:srgbClr val="181717"/>
              </a:solidFill>
              <a:ea typeface="Roboto"/>
              <a:cs typeface="Arial"/>
            </a:endParaRPr>
          </a:p>
          <a:p>
            <a:pPr lvl="1">
              <a:buChar char="•"/>
            </a:pPr>
            <a:r>
              <a:rPr lang="en-US" sz="2400">
                <a:solidFill>
                  <a:srgbClr val="181717"/>
                </a:solidFill>
                <a:cs typeface="Arial"/>
              </a:rPr>
              <a:t> Refugee/asylum seeker</a:t>
            </a:r>
            <a:endParaRPr lang="en-US" sz="2400">
              <a:solidFill>
                <a:srgbClr val="181717"/>
              </a:solidFill>
              <a:ea typeface="Roboto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821BA1-E2DE-D7CD-97CD-EF158D585F7A}"/>
              </a:ext>
            </a:extLst>
          </p:cNvPr>
          <p:cNvSpPr txBox="1"/>
          <p:nvPr/>
        </p:nvSpPr>
        <p:spPr>
          <a:xfrm>
            <a:off x="553282" y="3997775"/>
            <a:ext cx="11429892" cy="29238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/>
            <a:r>
              <a:rPr lang="en-US" sz="2400">
                <a:solidFill>
                  <a:srgbClr val="FF0000"/>
                </a:solidFill>
                <a:ea typeface="+mn-lt"/>
                <a:cs typeface="+mn-lt"/>
              </a:rPr>
              <a:t>Universities may offer WP students one or more of the following:</a:t>
            </a:r>
            <a:endParaRPr lang="en-US" sz="2400">
              <a:solidFill>
                <a:srgbClr val="FF0000"/>
              </a:solidFill>
              <a:latin typeface="Roboto"/>
              <a:ea typeface="Arial"/>
              <a:cs typeface="Arial"/>
            </a:endParaRPr>
          </a:p>
          <a:p>
            <a:pPr lvl="1">
              <a:buChar char="•"/>
            </a:pPr>
            <a:r>
              <a:rPr lang="en-US" sz="2000">
                <a:solidFill>
                  <a:srgbClr val="171616"/>
                </a:solidFill>
                <a:latin typeface="Roboto"/>
                <a:ea typeface="Arial"/>
                <a:cs typeface="Arial"/>
              </a:rPr>
              <a:t> </a:t>
            </a:r>
            <a:r>
              <a:rPr lang="en-US" sz="2400">
                <a:solidFill>
                  <a:srgbClr val="171616"/>
                </a:solidFill>
                <a:latin typeface="Roboto"/>
                <a:ea typeface="Arial"/>
                <a:cs typeface="Arial"/>
              </a:rPr>
              <a:t> Lower offers – typically 1 grade lower​</a:t>
            </a:r>
            <a:endParaRPr lang="en-US" sz="2400">
              <a:ea typeface="Roboto"/>
              <a:cs typeface="Roboto"/>
            </a:endParaRPr>
          </a:p>
          <a:p>
            <a:pPr lvl="1">
              <a:buChar char="•"/>
            </a:pPr>
            <a:r>
              <a:rPr lang="en-US" sz="2400">
                <a:solidFill>
                  <a:srgbClr val="171616"/>
                </a:solidFill>
                <a:latin typeface="Roboto"/>
                <a:ea typeface="Arial"/>
                <a:cs typeface="Arial"/>
              </a:rPr>
              <a:t>  Reserved places at interview​</a:t>
            </a:r>
          </a:p>
          <a:p>
            <a:pPr lvl="1">
              <a:buChar char="•"/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Roboto"/>
                <a:ea typeface="Arial"/>
                <a:cs typeface="Arial"/>
              </a:rPr>
              <a:t>  Additional courses/summer schools to help you prepare for Uni​</a:t>
            </a:r>
          </a:p>
          <a:p>
            <a:pPr lvl="1">
              <a:buChar char="•"/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Roboto"/>
                <a:ea typeface="Arial"/>
                <a:cs typeface="Arial"/>
              </a:rPr>
              <a:t>​  Gateway courses​ (extra preparation year open to students meeting a number </a:t>
            </a:r>
          </a:p>
          <a:p>
            <a:pPr lvl="1"/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Roboto"/>
                <a:ea typeface="Arial"/>
                <a:cs typeface="Arial"/>
              </a:rPr>
              <a:t>   </a:t>
            </a:r>
            <a:r>
              <a:rPr lang="en-US" sz="2400">
                <a:solidFill>
                  <a:schemeClr val="bg2">
                    <a:lumMod val="10000"/>
                  </a:schemeClr>
                </a:solidFill>
                <a:ea typeface="+mn-lt"/>
                <a:cs typeface="+mn-lt"/>
              </a:rPr>
              <a:t>of WP criteria - often a BBB offer)</a:t>
            </a:r>
            <a:endParaRPr lang="en-US" sz="2400">
              <a:solidFill>
                <a:schemeClr val="bg2">
                  <a:lumMod val="10000"/>
                </a:schemeClr>
              </a:solidFill>
              <a:latin typeface="Roboto"/>
              <a:ea typeface="Arial"/>
              <a:cs typeface="Arial"/>
            </a:endParaRPr>
          </a:p>
          <a:p>
            <a:pPr lvl="1"/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Roboto"/>
                <a:ea typeface="Arial"/>
                <a:cs typeface="Arial"/>
              </a:rPr>
              <a:t>                  </a:t>
            </a:r>
          </a:p>
          <a:p>
            <a:pPr lvl="1" rtl="0">
              <a:buChar char="•"/>
            </a:pPr>
            <a:endParaRPr lang="en-US" sz="2000">
              <a:solidFill>
                <a:schemeClr val="bg2">
                  <a:lumMod val="10000"/>
                </a:schemeClr>
              </a:solidFill>
              <a:cs typeface="Arial"/>
            </a:endParaRP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0FB7802B-A223-C1B4-9A66-573E97EDDA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247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96"/>
    </mc:Choice>
    <mc:Fallback xmlns="">
      <p:transition spd="slow" advTm="27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" grpId="0"/>
      <p:bldP spid="6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9381F-06CC-5C45-80E0-C4DCC45E8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ea typeface="Roboto"/>
                <a:cs typeface="Poppins"/>
              </a:rPr>
              <a:t>Widening Participation – do I have to do anything?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91A69-897C-9441-9D8F-35AB4CE28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0967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Most widening participation criteria are picked up automatically as part of the application process. </a:t>
            </a:r>
            <a:endParaRPr lang="en-US" sz="2400">
              <a:solidFill>
                <a:schemeClr val="bg2">
                  <a:lumMod val="10000"/>
                </a:schemeClr>
              </a:solidFill>
              <a:cs typeface="Roboto"/>
            </a:endParaRPr>
          </a:p>
          <a:p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There are some schemes that you apply to separately (Info in the WP newsletter)</a:t>
            </a:r>
          </a:p>
          <a:p>
            <a:pPr lvl="2"/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Exeter Scholars (apply in summer term)</a:t>
            </a:r>
            <a:endParaRPr lang="en-US" sz="2400">
              <a:solidFill>
                <a:schemeClr val="bg2">
                  <a:lumMod val="10000"/>
                </a:schemeClr>
              </a:solidFill>
              <a:cs typeface="Roboto"/>
            </a:endParaRPr>
          </a:p>
          <a:p>
            <a:pPr lvl="2"/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Newcastle Partners (apply in Sept)</a:t>
            </a:r>
            <a:endParaRPr lang="en-US" sz="2400">
              <a:solidFill>
                <a:schemeClr val="bg2">
                  <a:lumMod val="10000"/>
                </a:schemeClr>
              </a:solidFill>
              <a:cs typeface="Roboto"/>
            </a:endParaRPr>
          </a:p>
          <a:p>
            <a:pPr lvl="2"/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Access to Leeds (apply in Sept)</a:t>
            </a:r>
            <a:endParaRPr lang="en-US" sz="2400">
              <a:solidFill>
                <a:schemeClr val="bg2">
                  <a:lumMod val="10000"/>
                </a:schemeClr>
              </a:solidFill>
              <a:cs typeface="Roboto"/>
            </a:endParaRPr>
          </a:p>
          <a:p>
            <a:pPr lvl="2"/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In2Surrey (apply when you've submitted your UCAS)</a:t>
            </a:r>
            <a:endParaRPr lang="en-US" sz="2400">
              <a:solidFill>
                <a:schemeClr val="bg2">
                  <a:lumMod val="10000"/>
                </a:schemeClr>
              </a:solidFill>
              <a:cs typeface="Roboto"/>
            </a:endParaRPr>
          </a:p>
          <a:p>
            <a:pPr lvl="2"/>
            <a:endParaRPr lang="en-US">
              <a:solidFill>
                <a:schemeClr val="bg2">
                  <a:lumMod val="10000"/>
                </a:schemeClr>
              </a:solidFill>
            </a:endParaRPr>
          </a:p>
          <a:p>
            <a:endParaRPr lang="en-US" sz="2000">
              <a:solidFill>
                <a:schemeClr val="bg2">
                  <a:lumMod val="10000"/>
                </a:schemeClr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E81A64B8-1D6B-3028-5BA0-B0F755E585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562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27"/>
    </mc:Choice>
    <mc:Fallback xmlns="">
      <p:transition spd="slow" advTm="17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CDCEE-788E-467F-9FE8-559D09B14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Useful links</a:t>
            </a:r>
            <a:endParaRPr lang="en-GB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1F3135D2-B489-0747-DA09-C9153BFA1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9457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4"/>
    </mc:Choice>
    <mc:Fallback xmlns="">
      <p:transition spd="slow" advTm="3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B525-3486-4C56-B02C-63801C4AE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456" y="3296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>
                <a:ea typeface="Roboto"/>
                <a:cs typeface="Poppins"/>
              </a:rPr>
              <a:t>Links for Medicine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F3481-5E81-4B14-A22E-387FAC7DE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sz="2000">
              <a:solidFill>
                <a:schemeClr val="bg2">
                  <a:lumMod val="10000"/>
                </a:schemeClr>
              </a:solidFill>
              <a:cs typeface="Roboto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35B2E-BD13-F3BE-A6AE-820AC947E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BC9E18-4792-C5B9-4256-4E88A33D8361}"/>
              </a:ext>
            </a:extLst>
          </p:cNvPr>
          <p:cNvSpPr txBox="1"/>
          <p:nvPr/>
        </p:nvSpPr>
        <p:spPr>
          <a:xfrm>
            <a:off x="839354" y="1940507"/>
            <a:ext cx="11024210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181717"/>
                </a:solidFill>
                <a:cs typeface="Arial"/>
              </a:rPr>
              <a:t>It is not necessary to spend thousands of pounds on extra courses to get into medical school! ​</a:t>
            </a:r>
            <a:endParaRPr lang="en-US" sz="2400">
              <a:ea typeface="Roboto"/>
              <a:cs typeface="Roboto"/>
            </a:endParaRPr>
          </a:p>
          <a:p>
            <a:endParaRPr lang="en-US" sz="2400">
              <a:solidFill>
                <a:srgbClr val="181717"/>
              </a:solidFill>
              <a:ea typeface="Roboto"/>
              <a:cs typeface="Arial"/>
            </a:endParaRPr>
          </a:p>
          <a:p>
            <a:r>
              <a:rPr lang="en-US" sz="2400">
                <a:solidFill>
                  <a:srgbClr val="FF0000"/>
                </a:solidFill>
                <a:cs typeface="Arial"/>
              </a:rPr>
              <a:t>There is a wealth of FREE support, information and events run by universities, particularly for widening participation students​</a:t>
            </a:r>
            <a:endParaRPr lang="en-US" sz="2400">
              <a:solidFill>
                <a:srgbClr val="FF0000"/>
              </a:solidFill>
              <a:ea typeface="Roboto"/>
              <a:cs typeface="Arial"/>
            </a:endParaRPr>
          </a:p>
          <a:p>
            <a:endParaRPr lang="en-US" sz="2000">
              <a:solidFill>
                <a:srgbClr val="FF0000"/>
              </a:solidFill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977FBB-9738-233E-A87F-2F360C93198E}"/>
              </a:ext>
            </a:extLst>
          </p:cNvPr>
          <p:cNvSpPr txBox="1"/>
          <p:nvPr/>
        </p:nvSpPr>
        <p:spPr>
          <a:xfrm>
            <a:off x="683901" y="4097998"/>
            <a:ext cx="1089751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Roboto"/>
                <a:ea typeface="Arial"/>
                <a:cs typeface="Arial"/>
              </a:rPr>
              <a:t> Medical Schools Council</a:t>
            </a:r>
            <a:r>
              <a:rPr lang="en-US" sz="2400">
                <a:solidFill>
                  <a:srgbClr val="E62D3C"/>
                </a:solidFill>
                <a:latin typeface="Roboto"/>
                <a:ea typeface="Arial"/>
                <a:cs typeface="Arial"/>
              </a:rPr>
              <a:t> </a:t>
            </a:r>
            <a:r>
              <a:rPr lang="en-US" sz="2400">
                <a:solidFill>
                  <a:srgbClr val="0563C1"/>
                </a:solidFill>
                <a:latin typeface="Roboto"/>
                <a:ea typeface="Arial"/>
                <a:cs typeface="Arial"/>
                <a:hlinkClick r:id="rId5"/>
              </a:rPr>
              <a:t>https://www.medschools.ac.uk/studying-medicine</a:t>
            </a:r>
            <a:r>
              <a:rPr lang="en-US" sz="2400">
                <a:solidFill>
                  <a:srgbClr val="E62D3C"/>
                </a:solidFill>
                <a:latin typeface="Roboto"/>
                <a:ea typeface="Arial"/>
                <a:cs typeface="Arial"/>
              </a:rPr>
              <a:t>​</a:t>
            </a:r>
            <a:endParaRPr lang="en-US" sz="2400">
              <a:ea typeface="Roboto"/>
              <a:cs typeface="Roboto"/>
            </a:endParaRPr>
          </a:p>
          <a:p>
            <a:pPr lvl="0" rtl="0">
              <a:buChar char="•"/>
            </a:pPr>
            <a:endParaRPr lang="en-US" sz="2400">
              <a:solidFill>
                <a:srgbClr val="E62D3C"/>
              </a:solidFill>
              <a:latin typeface="Roboto"/>
              <a:ea typeface="Arial"/>
              <a:cs typeface="Arial"/>
            </a:endParaRPr>
          </a:p>
          <a:p>
            <a:pPr>
              <a:buChar char="•"/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Roboto"/>
                <a:ea typeface="Arial"/>
                <a:cs typeface="Arial"/>
              </a:rPr>
              <a:t> The Medic Portal</a:t>
            </a:r>
            <a:r>
              <a:rPr lang="en-US" sz="2400">
                <a:solidFill>
                  <a:srgbClr val="E62D3C"/>
                </a:solidFill>
                <a:latin typeface="Roboto"/>
                <a:ea typeface="Arial"/>
                <a:cs typeface="Arial"/>
              </a:rPr>
              <a:t> </a:t>
            </a:r>
            <a:r>
              <a:rPr lang="en-US" sz="2400">
                <a:solidFill>
                  <a:srgbClr val="0563C1"/>
                </a:solidFill>
                <a:latin typeface="Roboto"/>
                <a:ea typeface="Arial"/>
                <a:cs typeface="Arial"/>
                <a:hlinkClick r:id="rId6"/>
              </a:rPr>
              <a:t>https://www.themedicportal.com</a:t>
            </a:r>
            <a:r>
              <a:rPr lang="en-US" sz="2400">
                <a:solidFill>
                  <a:srgbClr val="E62D3C"/>
                </a:solidFill>
                <a:latin typeface="Roboto"/>
                <a:ea typeface="Arial"/>
                <a:cs typeface="Arial"/>
              </a:rPr>
              <a:t>​</a:t>
            </a:r>
          </a:p>
          <a:p>
            <a:pPr lvl="1" rtl="0">
              <a:buChar char="•"/>
            </a:pPr>
            <a:endParaRPr lang="en-US" sz="2400">
              <a:solidFill>
                <a:srgbClr val="E62D3C"/>
              </a:solidFill>
              <a:latin typeface="Roboto"/>
              <a:ea typeface="Arial"/>
              <a:cs typeface="Arial"/>
            </a:endParaRPr>
          </a:p>
          <a:p>
            <a:pPr>
              <a:buChar char="•"/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Roboto"/>
                <a:ea typeface="Arial"/>
                <a:cs typeface="Arial"/>
              </a:rPr>
              <a:t> BSMS Events Page</a:t>
            </a:r>
            <a:r>
              <a:rPr lang="en-US" sz="2400">
                <a:solidFill>
                  <a:srgbClr val="E62D3C"/>
                </a:solidFill>
                <a:latin typeface="Roboto"/>
                <a:ea typeface="Arial"/>
                <a:cs typeface="Arial"/>
              </a:rPr>
              <a:t>​ </a:t>
            </a:r>
            <a:r>
              <a:rPr lang="en-US" sz="2400">
                <a:solidFill>
                  <a:srgbClr val="0563C1"/>
                </a:solidFill>
                <a:latin typeface="Roboto"/>
                <a:ea typeface="Arial"/>
                <a:cs typeface="Arial"/>
                <a:hlinkClick r:id="rId7"/>
              </a:rPr>
              <a:t>https://www.bsms.ac.uk/about/events/index.aspx</a:t>
            </a:r>
            <a:endParaRPr lang="en-US" sz="2400">
              <a:ea typeface="Roboto"/>
              <a:cs typeface="Roboto"/>
            </a:endParaRPr>
          </a:p>
        </p:txBody>
      </p:sp>
      <p:pic>
        <p:nvPicPr>
          <p:cNvPr id="7" name="Picture 7" descr="Stacks of gold coins">
            <a:extLst>
              <a:ext uri="{FF2B5EF4-FFF2-40B4-BE49-F238E27FC236}">
                <a16:creationId xmlns:a16="http://schemas.microsoft.com/office/drawing/2014/main" id="{E7DBA8F3-A968-5B86-F901-F962F248AF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5334" y="218612"/>
            <a:ext cx="2743200" cy="1828800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1CA3C741-0069-5076-89EA-F430EFD9F5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10245356" y="4323850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297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36"/>
    </mc:Choice>
    <mc:Fallback xmlns="">
      <p:transition spd="slow" advTm="33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4EDAF-B1D5-4F0A-9A36-044091958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Poppins"/>
                <a:cs typeface="Poppins"/>
              </a:rPr>
              <a:t>Why a Medical Careers Tutorial Pathway?</a:t>
            </a:r>
            <a:br>
              <a:rPr lang="en-US"/>
            </a:br>
            <a:br>
              <a:rPr lang="en-US"/>
            </a:br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AAA362E-CFCF-6CA3-25FC-F71359EDDA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3599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1"/>
    </mc:Choice>
    <mc:Fallback xmlns="">
      <p:transition spd="slow" advTm="6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B525-3486-4C56-B02C-63801C4AE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ea typeface="Roboto"/>
                <a:cs typeface="Poppins"/>
              </a:rPr>
              <a:t>Links for Dentistry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F3481-5E81-4B14-A22E-387FAC7DE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sz="2000">
              <a:solidFill>
                <a:schemeClr val="bg2">
                  <a:lumMod val="10000"/>
                </a:schemeClr>
              </a:solidFill>
              <a:cs typeface="Roboto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35B2E-BD13-F3BE-A6AE-820AC947E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BC9E18-4792-C5B9-4256-4E88A33D8361}"/>
              </a:ext>
            </a:extLst>
          </p:cNvPr>
          <p:cNvSpPr txBox="1"/>
          <p:nvPr/>
        </p:nvSpPr>
        <p:spPr>
          <a:xfrm>
            <a:off x="973932" y="1334993"/>
            <a:ext cx="11059928" cy="25340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Arial"/>
              </a:rPr>
              <a:t>The Medic Portal</a:t>
            </a:r>
            <a:r>
              <a:rPr lang="en-US" sz="2400">
                <a:solidFill>
                  <a:srgbClr val="E62D3C"/>
                </a:solidFill>
                <a:latin typeface="Roboto"/>
                <a:ea typeface="Roboto"/>
                <a:cs typeface="Arial"/>
              </a:rPr>
              <a:t> </a:t>
            </a:r>
            <a:endParaRPr lang="en-GB" sz="2400">
              <a:solidFill>
                <a:srgbClr val="E62D3C"/>
              </a:solidFill>
              <a:latin typeface="Roboto"/>
              <a:ea typeface="Roboto"/>
              <a:cs typeface="Arial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2000">
                <a:solidFill>
                  <a:srgbClr val="0563C1"/>
                </a:solidFill>
                <a:latin typeface="Roboto"/>
                <a:ea typeface="Roboto"/>
                <a:cs typeface="Arial"/>
                <a:hlinkClick r:id="rId5"/>
              </a:rPr>
              <a:t>https://www.themedicportal.com/application-guide/dentistry/</a:t>
            </a:r>
            <a:endParaRPr lang="en-GB" sz="2000">
              <a:solidFill>
                <a:srgbClr val="E62D3C"/>
              </a:solidFill>
              <a:latin typeface="Roboto"/>
              <a:ea typeface="Roboto"/>
              <a:cs typeface="Arial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Arial"/>
              </a:rPr>
              <a:t>The Dental Schools Council: 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>
                <a:solidFill>
                  <a:srgbClr val="0563C1"/>
                </a:solidFill>
                <a:latin typeface="Segoe UI"/>
                <a:ea typeface="Roboto"/>
                <a:cs typeface="Segoe UI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https://studyinghealthcare.ac.uk/applications/dentistry/why-dentistry/</a:t>
            </a:r>
            <a:r>
              <a:rPr lang="en-US" sz="2000">
                <a:solidFill>
                  <a:srgbClr val="0563C1"/>
                </a:solidFill>
                <a:ea typeface="+mn-lt"/>
                <a:cs typeface="+mn-lt"/>
              </a:rPr>
              <a:t>   </a:t>
            </a:r>
            <a:endParaRPr lang="en-US" sz="2000">
              <a:solidFill>
                <a:schemeClr val="bg2">
                  <a:lumMod val="10000"/>
                </a:schemeClr>
              </a:solidFill>
              <a:latin typeface="Roboto"/>
              <a:ea typeface="Roboto"/>
              <a:cs typeface="Arial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>
                <a:solidFill>
                  <a:srgbClr val="0563C1"/>
                </a:solidFill>
                <a:latin typeface="Segoe UI"/>
                <a:ea typeface="Roboto"/>
                <a:cs typeface="Segoe UI"/>
                <a:hlinkClick r:id="" action="ppaction://noaction"/>
              </a:rPr>
              <a:t>https://www.dentalschoolscouncil.ac.uk/making-an-application/work-experience/</a:t>
            </a:r>
            <a:endParaRPr lang="en-US" sz="2000">
              <a:solidFill>
                <a:srgbClr val="0563C1"/>
              </a:solidFill>
              <a:latin typeface="Roboto"/>
              <a:ea typeface="Roboto"/>
              <a:cs typeface="Arial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>
              <a:solidFill>
                <a:srgbClr val="0563C1"/>
              </a:solidFill>
              <a:latin typeface="Roboto"/>
              <a:ea typeface="Roboto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977FBB-9738-233E-A87F-2F360C93198E}"/>
              </a:ext>
            </a:extLst>
          </p:cNvPr>
          <p:cNvSpPr txBox="1"/>
          <p:nvPr/>
        </p:nvSpPr>
        <p:spPr>
          <a:xfrm>
            <a:off x="973157" y="4213951"/>
            <a:ext cx="10897518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Roboto"/>
                <a:ea typeface="Arial"/>
                <a:cs typeface="Arial"/>
              </a:rPr>
              <a:t>  </a:t>
            </a: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Roboto"/>
                <a:ea typeface="Arial"/>
                <a:cs typeface="Arial"/>
              </a:rPr>
              <a:t>  British Veterinary Association</a:t>
            </a:r>
            <a:r>
              <a:rPr lang="en-US" sz="2400">
                <a:solidFill>
                  <a:srgbClr val="E62D3C"/>
                </a:solidFill>
                <a:latin typeface="Roboto"/>
                <a:ea typeface="Arial"/>
                <a:cs typeface="Arial"/>
              </a:rPr>
              <a:t> </a:t>
            </a:r>
          </a:p>
          <a:p>
            <a:r>
              <a:rPr lang="en-US" sz="2000">
                <a:solidFill>
                  <a:srgbClr val="E62D3C"/>
                </a:solidFill>
                <a:latin typeface="Segoe UI"/>
                <a:ea typeface="Arial"/>
                <a:cs typeface="Segoe UI"/>
                <a:hlinkClick r:id="rId6"/>
              </a:rPr>
              <a:t>https://www.bva.co.uk/media/4505/bva-guide-to-applying-to-study-veterinary-medicine.pdf</a:t>
            </a:r>
            <a:endParaRPr lang="en-US" sz="2000">
              <a:solidFill>
                <a:srgbClr val="E62D3C"/>
              </a:solidFill>
              <a:latin typeface="Roboto"/>
              <a:ea typeface="Arial"/>
              <a:cs typeface="Arial"/>
            </a:endParaRPr>
          </a:p>
          <a:p>
            <a:endParaRPr lang="en-US" sz="2000">
              <a:solidFill>
                <a:srgbClr val="E62D3C"/>
              </a:solidFill>
              <a:latin typeface="Segoe UI"/>
              <a:ea typeface="Arial"/>
              <a:cs typeface="Segoe UI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Roboto"/>
                <a:ea typeface="Arial"/>
                <a:cs typeface="Arial"/>
              </a:rPr>
              <a:t>Vet Schools Council​ </a:t>
            </a:r>
          </a:p>
          <a:p>
            <a:r>
              <a:rPr lang="en-US" sz="2000">
                <a:solidFill>
                  <a:srgbClr val="0563C1"/>
                </a:solidFill>
                <a:latin typeface="Arial"/>
                <a:ea typeface="Arial"/>
                <a:cs typeface="Arial"/>
                <a:hlinkClick r:id="rId7"/>
              </a:rPr>
              <a:t>https://www.vetschoolscouncil.ac.uk/applications/work-experience/</a:t>
            </a:r>
            <a:endParaRPr lang="en-US" sz="2000">
              <a:ea typeface="Roboto"/>
              <a:cs typeface="Roboto"/>
            </a:endParaRPr>
          </a:p>
          <a:p>
            <a:pPr lvl="1" rtl="0">
              <a:buChar char="•"/>
            </a:pPr>
            <a:endParaRPr lang="en-US" sz="2400">
              <a:solidFill>
                <a:srgbClr val="0563C1"/>
              </a:solidFill>
              <a:ea typeface="Roboto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9A0127-A92B-670D-D61C-7FDFCFADEB72}"/>
              </a:ext>
            </a:extLst>
          </p:cNvPr>
          <p:cNvSpPr txBox="1"/>
          <p:nvPr/>
        </p:nvSpPr>
        <p:spPr>
          <a:xfrm>
            <a:off x="973156" y="3507035"/>
            <a:ext cx="608681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ea typeface="+mn-lt"/>
                <a:cs typeface="+mn-lt"/>
              </a:rPr>
              <a:t>Links for Veterinary</a:t>
            </a:r>
            <a:endParaRPr lang="en-US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4DADF327-F26E-419A-3FE7-FCB2312353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463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93"/>
    </mc:Choice>
    <mc:Fallback xmlns="">
      <p:transition spd="slow" advTm="15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852C4-6506-CD07-D50B-FE896E0EC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Roboto"/>
                <a:cs typeface="Poppins"/>
              </a:rPr>
              <a:t>Key dates 2023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89FB8-6AF4-F8EA-F80B-A6524F65A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456" y="1407155"/>
            <a:ext cx="10834576" cy="4688035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GB" sz="1100" dirty="0">
                <a:solidFill>
                  <a:schemeClr val="bg2">
                    <a:lumMod val="10000"/>
                  </a:schemeClr>
                </a:solidFill>
                <a:latin typeface="Segoe UI"/>
                <a:ea typeface="Roboto"/>
                <a:cs typeface="Segoe UI"/>
              </a:rPr>
              <a:t>Here are the key dates for a medical school application:  </a:t>
            </a:r>
            <a:endParaRPr lang="en-US" sz="1100" dirty="0">
              <a:solidFill>
                <a:schemeClr val="bg2">
                  <a:lumMod val="10000"/>
                </a:schemeClr>
              </a:solidFill>
              <a:latin typeface="Segoe UI"/>
              <a:ea typeface="Roboto"/>
              <a:cs typeface="Segoe UI"/>
            </a:endParaRPr>
          </a:p>
          <a:p>
            <a:r>
              <a:rPr lang="en-GB" sz="1200" b="1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16</a:t>
            </a:r>
            <a:r>
              <a:rPr lang="en-GB" sz="1200" b="1" baseline="30000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th</a:t>
            </a:r>
            <a:r>
              <a:rPr lang="en-GB" sz="1200" b="1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 May 2023:</a:t>
            </a:r>
            <a:r>
              <a:rPr lang="en-GB" sz="1200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 UCAT registration opens</a:t>
            </a:r>
            <a:endParaRPr lang="en-US" sz="1200" dirty="0">
              <a:solidFill>
                <a:schemeClr val="bg2">
                  <a:lumMod val="10000"/>
                </a:schemeClr>
              </a:solidFill>
              <a:latin typeface="Verdana"/>
              <a:ea typeface="Verdana"/>
            </a:endParaRPr>
          </a:p>
          <a:p>
            <a:r>
              <a:rPr lang="en-GB" sz="1200" b="1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20</a:t>
            </a:r>
            <a:r>
              <a:rPr lang="en-GB" sz="1200" b="1" baseline="30000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th</a:t>
            </a:r>
            <a:r>
              <a:rPr lang="en-GB" sz="1200" b="1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 June 2023</a:t>
            </a:r>
            <a:r>
              <a:rPr lang="en-GB" sz="1200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: UCAT test booking opens (book your own date between 10</a:t>
            </a:r>
            <a:r>
              <a:rPr lang="en-GB" sz="1200" baseline="30000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th</a:t>
            </a:r>
            <a:r>
              <a:rPr lang="en-GB" sz="1200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 July and 28</a:t>
            </a:r>
            <a:r>
              <a:rPr lang="en-GB" sz="1200" baseline="30000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th</a:t>
            </a:r>
            <a:r>
              <a:rPr lang="en-GB" sz="1200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 Sept.  We recommend you sit your test before the start of term in September)</a:t>
            </a:r>
            <a:endParaRPr lang="en-US" sz="1200" dirty="0">
              <a:solidFill>
                <a:schemeClr val="bg2">
                  <a:lumMod val="10000"/>
                </a:schemeClr>
              </a:solidFill>
              <a:latin typeface="Verdana"/>
              <a:ea typeface="Verdana"/>
            </a:endParaRPr>
          </a:p>
          <a:p>
            <a:r>
              <a:rPr lang="en-GB" sz="1200" b="1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10</a:t>
            </a:r>
            <a:r>
              <a:rPr lang="en-GB" sz="1200" b="1" baseline="30000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th</a:t>
            </a:r>
            <a:r>
              <a:rPr lang="en-GB" sz="1200" b="1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 July 2023:</a:t>
            </a:r>
            <a:r>
              <a:rPr lang="en-GB" sz="1200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 UCAT testing begins </a:t>
            </a:r>
            <a:endParaRPr lang="en-US" sz="1200" dirty="0">
              <a:solidFill>
                <a:schemeClr val="bg2">
                  <a:lumMod val="10000"/>
                </a:schemeClr>
              </a:solidFill>
              <a:latin typeface="Verdana"/>
              <a:ea typeface="Verdana"/>
            </a:endParaRPr>
          </a:p>
          <a:p>
            <a:r>
              <a:rPr lang="en-GB" sz="1200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Two compulsory Personal Statement days in September – details to be provided later</a:t>
            </a:r>
            <a:endParaRPr lang="en-US" sz="1200" dirty="0">
              <a:solidFill>
                <a:schemeClr val="bg2">
                  <a:lumMod val="10000"/>
                </a:schemeClr>
              </a:solidFill>
              <a:latin typeface="Verdana"/>
              <a:ea typeface="Verdana"/>
            </a:endParaRPr>
          </a:p>
          <a:p>
            <a:r>
              <a:rPr lang="en-GB" sz="1200" b="1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1</a:t>
            </a:r>
            <a:r>
              <a:rPr lang="en-GB" sz="1200" b="1" baseline="30000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st</a:t>
            </a:r>
            <a:r>
              <a:rPr lang="en-GB" sz="1200" b="1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 September 2023:</a:t>
            </a:r>
            <a:r>
              <a:rPr lang="en-GB" sz="1200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 BMAT/NSAA registration opens</a:t>
            </a:r>
            <a:endParaRPr lang="en-US" sz="1200" dirty="0">
              <a:solidFill>
                <a:schemeClr val="bg2">
                  <a:lumMod val="10000"/>
                </a:schemeClr>
              </a:solidFill>
              <a:latin typeface="Verdana"/>
              <a:ea typeface="Verdana"/>
            </a:endParaRPr>
          </a:p>
          <a:p>
            <a:r>
              <a:rPr lang="en-GB" sz="1200" b="1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22</a:t>
            </a:r>
            <a:r>
              <a:rPr lang="en-GB" sz="1200" b="1" baseline="30000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nd </a:t>
            </a:r>
            <a:r>
              <a:rPr lang="en-GB" sz="1200" b="1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September:</a:t>
            </a:r>
            <a:r>
              <a:rPr lang="en-GB" sz="1200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 completion of all Medics UCAS applications. You need to have a UCAT score by this date to make sure that you are qualified for your chosen university courses.</a:t>
            </a:r>
            <a:endParaRPr lang="en-US" sz="1200" dirty="0">
              <a:solidFill>
                <a:schemeClr val="bg2">
                  <a:lumMod val="10000"/>
                </a:schemeClr>
              </a:solidFill>
              <a:latin typeface="Verdana"/>
              <a:ea typeface="Verdana"/>
            </a:endParaRPr>
          </a:p>
          <a:p>
            <a:r>
              <a:rPr lang="en-GB" sz="1200" b="1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1</a:t>
            </a:r>
            <a:r>
              <a:rPr lang="en-GB" sz="1200" b="1" baseline="30000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st </a:t>
            </a:r>
            <a:r>
              <a:rPr lang="en-GB" sz="1200" b="1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October:</a:t>
            </a:r>
            <a:r>
              <a:rPr lang="en-GB" sz="1200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 deadline for Medicine applicants to have been registered to take the BMAT</a:t>
            </a:r>
            <a:endParaRPr lang="en-US" sz="1200" dirty="0">
              <a:solidFill>
                <a:schemeClr val="bg2">
                  <a:lumMod val="10000"/>
                </a:schemeClr>
              </a:solidFill>
              <a:latin typeface="Verdana"/>
              <a:ea typeface="Verdana"/>
            </a:endParaRPr>
          </a:p>
          <a:p>
            <a:r>
              <a:rPr lang="en-GB" sz="1200" b="1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16</a:t>
            </a:r>
            <a:r>
              <a:rPr lang="en-GB" sz="1200" b="1" baseline="30000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th </a:t>
            </a:r>
            <a:r>
              <a:rPr lang="en-GB" sz="1200" b="1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October:</a:t>
            </a:r>
            <a:r>
              <a:rPr lang="en-GB" sz="1200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 deadline for Medics UCAS applications (remember you can add your other university choices after this date until 31st January)</a:t>
            </a:r>
            <a:endParaRPr lang="en-US" sz="1200" dirty="0">
              <a:solidFill>
                <a:schemeClr val="bg2">
                  <a:lumMod val="10000"/>
                </a:schemeClr>
              </a:solidFill>
              <a:latin typeface="Verdana"/>
              <a:ea typeface="Verdana"/>
            </a:endParaRPr>
          </a:p>
          <a:p>
            <a:r>
              <a:rPr lang="en-GB" sz="1200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16th October deadline for applications for the Graduate Course in Medicine (applicants must complete and submit the Graduate Course in Medicine application form in addition to their UCAS application)</a:t>
            </a:r>
          </a:p>
          <a:p>
            <a:r>
              <a:rPr lang="en-GB" sz="1200" b="1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18</a:t>
            </a:r>
            <a:r>
              <a:rPr lang="en-GB" sz="1200" b="1" baseline="30000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th</a:t>
            </a:r>
            <a:r>
              <a:rPr lang="en-GB" sz="1200" b="1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 October: BMAT/NSAA tests </a:t>
            </a:r>
            <a:r>
              <a:rPr lang="en-GB" sz="1200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sat at BHASVIC</a:t>
            </a:r>
            <a:endParaRPr lang="en-US" sz="1200" dirty="0">
              <a:solidFill>
                <a:schemeClr val="bg2">
                  <a:lumMod val="10000"/>
                </a:schemeClr>
              </a:solidFill>
              <a:latin typeface="Verdana"/>
              <a:ea typeface="Verdana"/>
            </a:endParaRPr>
          </a:p>
          <a:p>
            <a:r>
              <a:rPr lang="en-GB" sz="1200" b="1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November 2023-May 2024:</a:t>
            </a:r>
            <a:r>
              <a:rPr lang="en-GB" sz="1200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 Interviews take place throughout this period; you should anticipate that the experience can be very protracted.</a:t>
            </a:r>
            <a:endParaRPr lang="en-US" sz="1200" dirty="0">
              <a:solidFill>
                <a:schemeClr val="bg2">
                  <a:lumMod val="10000"/>
                </a:schemeClr>
              </a:solidFill>
              <a:latin typeface="Verdana"/>
              <a:ea typeface="Verdana"/>
            </a:endParaRPr>
          </a:p>
          <a:p>
            <a:r>
              <a:rPr lang="en-GB" sz="1200" b="1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24</a:t>
            </a:r>
            <a:r>
              <a:rPr lang="en-GB" sz="1200" b="1" baseline="30000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th</a:t>
            </a:r>
            <a:r>
              <a:rPr lang="en-GB" sz="1200" b="1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 November 2023:</a:t>
            </a:r>
            <a:r>
              <a:rPr lang="en-GB" sz="1200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 BMAT results released. </a:t>
            </a:r>
            <a:endParaRPr lang="en-US" sz="1200" dirty="0">
              <a:solidFill>
                <a:schemeClr val="bg2">
                  <a:lumMod val="10000"/>
                </a:schemeClr>
              </a:solidFill>
              <a:latin typeface="Verdana"/>
              <a:ea typeface="Verdana"/>
            </a:endParaRPr>
          </a:p>
          <a:p>
            <a:r>
              <a:rPr lang="en-GB" sz="1200" b="1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31</a:t>
            </a:r>
            <a:r>
              <a:rPr lang="en-GB" sz="1200" b="1" baseline="30000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st</a:t>
            </a:r>
            <a:r>
              <a:rPr lang="en-GB" sz="1200" b="1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 January 2024:</a:t>
            </a:r>
            <a:r>
              <a:rPr lang="en-GB" sz="1200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 UCAS Deadline for non-medical course choices</a:t>
            </a:r>
            <a:endParaRPr lang="en-US" sz="1200" dirty="0">
              <a:solidFill>
                <a:schemeClr val="bg2">
                  <a:lumMod val="10000"/>
                </a:schemeClr>
              </a:solidFill>
              <a:latin typeface="Verdana"/>
              <a:ea typeface="Verdana"/>
            </a:endParaRPr>
          </a:p>
          <a:p>
            <a:r>
              <a:rPr lang="en-GB" sz="1200" b="1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January-May:</a:t>
            </a:r>
            <a:r>
              <a:rPr lang="en-GB" sz="1200" dirty="0">
                <a:solidFill>
                  <a:schemeClr val="bg2">
                    <a:lumMod val="10000"/>
                  </a:schemeClr>
                </a:solidFill>
                <a:latin typeface="Verdana"/>
                <a:ea typeface="Verdana"/>
              </a:rPr>
              <a:t> Offer outcomes </a:t>
            </a:r>
            <a:endParaRPr lang="en-US" sz="1200" dirty="0">
              <a:solidFill>
                <a:schemeClr val="bg2">
                  <a:lumMod val="10000"/>
                </a:schemeClr>
              </a:solidFill>
              <a:latin typeface="Verdana"/>
              <a:ea typeface="Verdana"/>
            </a:endParaRPr>
          </a:p>
          <a:p>
            <a:endParaRPr lang="en-US" dirty="0">
              <a:cs typeface="Roboto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C7CB27-D73C-AA99-528D-53BA9B197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141D0AE3-A596-3F57-B7F6-E466E02947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0987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3"/>
    </mc:Choice>
    <mc:Fallback xmlns="">
      <p:transition spd="slow" advTm="5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8B98B-6130-45D2-B517-06CC4FAC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665" y="5151310"/>
            <a:ext cx="10167538" cy="1027316"/>
          </a:xfrm>
        </p:spPr>
        <p:txBody>
          <a:bodyPr>
            <a:normAutofit fontScale="90000"/>
          </a:bodyPr>
          <a:lstStyle/>
          <a:p>
            <a:r>
              <a:rPr lang="en-US">
                <a:latin typeface="Poppins"/>
                <a:cs typeface="Poppins"/>
              </a:rPr>
              <a:t>Please get in touch if you have further queries      s.coleman@bhasvic.ac.uk</a:t>
            </a:r>
            <a:endParaRPr lang="en-GB" b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CF72FE-1F2C-6163-DD8C-2A51F4891590}"/>
              </a:ext>
            </a:extLst>
          </p:cNvPr>
          <p:cNvSpPr txBox="1"/>
          <p:nvPr/>
        </p:nvSpPr>
        <p:spPr>
          <a:xfrm>
            <a:off x="622127" y="3910209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Poppins"/>
                <a:ea typeface="Roboto"/>
                <a:cs typeface="Arial"/>
              </a:rPr>
              <a:t>Q&amp;A</a:t>
            </a:r>
            <a:endParaRPr lang="en-US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29A0F2E4-6252-A502-1CF9-03A2E2B0F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9655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6"/>
    </mc:Choice>
    <mc:Fallback xmlns="">
      <p:transition spd="slow" advTm="11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icture 242" descr="Background pattern&#10;&#10;Description automatically generated">
            <a:extLst>
              <a:ext uri="{FF2B5EF4-FFF2-40B4-BE49-F238E27FC236}">
                <a16:creationId xmlns:a16="http://schemas.microsoft.com/office/drawing/2014/main" id="{265691AD-8A9C-4FA4-005B-6976AC9581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296" r="29150" b="-223"/>
          <a:stretch/>
        </p:blipFill>
        <p:spPr>
          <a:xfrm>
            <a:off x="11125425" y="690"/>
            <a:ext cx="1069927" cy="68169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AF7D16-0FDA-4D11-B9F9-4743185E1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96" y="690"/>
            <a:ext cx="11795539" cy="1347649"/>
          </a:xfrm>
        </p:spPr>
        <p:txBody>
          <a:bodyPr>
            <a:normAutofit/>
          </a:bodyPr>
          <a:lstStyle/>
          <a:p>
            <a:r>
              <a:rPr lang="en-US" sz="4000">
                <a:ea typeface="Roboto"/>
                <a:cs typeface="Poppins"/>
              </a:rPr>
              <a:t>Why a Medical Careers Tutorial Pathway?</a:t>
            </a:r>
            <a:endParaRPr lang="en-GB" sz="4000">
              <a:ea typeface="Roboto"/>
              <a:cs typeface="Poppi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550C3-8312-4855-9B19-58906BEEF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478" y="2008045"/>
            <a:ext cx="11004618" cy="160989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/>
            <a:r>
              <a:rPr lang="en-US" sz="2400" dirty="0">
                <a:solidFill>
                  <a:srgbClr val="030303"/>
                </a:solidFill>
                <a:latin typeface="Roboto"/>
                <a:ea typeface="Roboto"/>
                <a:cs typeface="Roboto"/>
              </a:rPr>
              <a:t>No of offers this year: </a:t>
            </a:r>
            <a:endParaRPr lang="en-US" dirty="0"/>
          </a:p>
          <a:p>
            <a:pPr marL="0" indent="0">
              <a:buNone/>
            </a:pPr>
            <a:r>
              <a:rPr lang="en-US" sz="2400" dirty="0">
                <a:solidFill>
                  <a:srgbClr val="030303"/>
                </a:solidFill>
                <a:latin typeface="Roboto"/>
                <a:ea typeface="Roboto"/>
                <a:cs typeface="Roboto"/>
              </a:rPr>
              <a:t>     Medicine and dentistry  </a:t>
            </a:r>
            <a:r>
              <a:rPr lang="en-US" sz="2400" dirty="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16%</a:t>
            </a:r>
            <a:r>
              <a:rPr lang="en-US" sz="2400" dirty="0">
                <a:solidFill>
                  <a:srgbClr val="171616"/>
                </a:solidFill>
                <a:latin typeface="Roboto"/>
                <a:ea typeface="Roboto"/>
                <a:cs typeface="Roboto"/>
              </a:rPr>
              <a:t> nationally (UCAS)      </a:t>
            </a:r>
            <a:r>
              <a:rPr lang="en-US" sz="2400" dirty="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39% </a:t>
            </a:r>
            <a:r>
              <a:rPr lang="en-US" sz="2400" dirty="0">
                <a:solidFill>
                  <a:srgbClr val="171616"/>
                </a:solidFill>
                <a:latin typeface="Roboto"/>
                <a:ea typeface="Roboto"/>
                <a:cs typeface="Roboto"/>
              </a:rPr>
              <a:t>BHASVIC                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171616"/>
                </a:solidFill>
                <a:latin typeface="Roboto"/>
                <a:ea typeface="Roboto"/>
                <a:cs typeface="Roboto"/>
              </a:rPr>
              <a:t>     Veterinary </a:t>
            </a:r>
            <a:r>
              <a:rPr lang="en-US" sz="2400" dirty="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50%</a:t>
            </a:r>
            <a:r>
              <a:rPr lang="en-US" sz="2400" dirty="0">
                <a:solidFill>
                  <a:srgbClr val="171616"/>
                </a:solidFill>
                <a:latin typeface="Roboto"/>
                <a:ea typeface="Roboto"/>
                <a:cs typeface="Roboto"/>
              </a:rPr>
              <a:t> nationally (Vet schools council)       </a:t>
            </a:r>
            <a:r>
              <a:rPr lang="en-US" sz="2400" dirty="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60%</a:t>
            </a:r>
            <a:r>
              <a:rPr lang="en-US" sz="2400" dirty="0">
                <a:solidFill>
                  <a:srgbClr val="171616"/>
                </a:solidFill>
                <a:latin typeface="Roboto"/>
                <a:ea typeface="Roboto"/>
                <a:cs typeface="Roboto"/>
              </a:rPr>
              <a:t> BHASVIC            </a:t>
            </a:r>
          </a:p>
          <a:p>
            <a:endParaRPr lang="en-US" dirty="0">
              <a:cs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0FE17E-A8C8-4426-A379-255CD8CD91BC}"/>
              </a:ext>
            </a:extLst>
          </p:cNvPr>
          <p:cNvSpPr txBox="1"/>
          <p:nvPr/>
        </p:nvSpPr>
        <p:spPr>
          <a:xfrm>
            <a:off x="919203" y="1006116"/>
            <a:ext cx="11266910" cy="10874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91795" marR="742315" indent="-342900">
              <a:lnSpc>
                <a:spcPts val="2349"/>
              </a:lnSpc>
              <a:spcAft>
                <a:spcPts val="462"/>
              </a:spcAft>
              <a:buFont typeface="Arial"/>
              <a:buChar char="•"/>
            </a:pPr>
            <a:r>
              <a:rPr lang="en-US" sz="2400">
                <a:solidFill>
                  <a:srgbClr val="171616"/>
                </a:solidFill>
                <a:latin typeface="Roboto"/>
                <a:ea typeface="Roboto"/>
                <a:cs typeface="Arial"/>
              </a:rPr>
              <a:t>No of applicants this year for Medicine: (Medic Portal)</a:t>
            </a:r>
            <a:r>
              <a:rPr lang="en-US" sz="2400">
                <a:solidFill>
                  <a:srgbClr val="FF0000"/>
                </a:solidFill>
                <a:latin typeface="Roboto"/>
                <a:ea typeface="Roboto"/>
                <a:cs typeface="Arial"/>
              </a:rPr>
              <a:t>   </a:t>
            </a:r>
            <a:endParaRPr lang="en-US" sz="2400">
              <a:solidFill>
                <a:srgbClr val="E62D3C"/>
              </a:solidFill>
              <a:latin typeface="Roboto"/>
              <a:ea typeface="Roboto"/>
              <a:cs typeface="Roboto"/>
            </a:endParaRPr>
          </a:p>
          <a:p>
            <a:pPr marL="48895" marR="742315">
              <a:lnSpc>
                <a:spcPts val="2349"/>
              </a:lnSpc>
              <a:spcAft>
                <a:spcPts val="462"/>
              </a:spcAft>
            </a:pPr>
            <a:r>
              <a:rPr lang="en-US" sz="2400">
                <a:solidFill>
                  <a:srgbClr val="FF0000"/>
                </a:solidFill>
                <a:latin typeface="Roboto"/>
                <a:ea typeface="Roboto"/>
                <a:cs typeface="Arial"/>
              </a:rPr>
              <a:t>    26,820</a:t>
            </a:r>
            <a:r>
              <a:rPr lang="en-US" sz="2400">
                <a:solidFill>
                  <a:srgbClr val="171616"/>
                </a:solidFill>
                <a:latin typeface="Roboto"/>
                <a:ea typeface="Roboto"/>
                <a:cs typeface="Arial"/>
              </a:rPr>
              <a:t> (up 29% since 2017)    </a:t>
            </a:r>
            <a:r>
              <a:rPr lang="en-US" sz="2400">
                <a:solidFill>
                  <a:srgbClr val="FF0000"/>
                </a:solidFill>
                <a:latin typeface="Roboto"/>
                <a:ea typeface="Roboto"/>
                <a:cs typeface="Segoe UI"/>
              </a:rPr>
              <a:t>5,010</a:t>
            </a:r>
            <a:r>
              <a:rPr lang="en-US" sz="2400">
                <a:solidFill>
                  <a:srgbClr val="171616"/>
                </a:solidFill>
                <a:latin typeface="Roboto"/>
                <a:ea typeface="Roboto"/>
                <a:cs typeface="Segoe UI"/>
              </a:rPr>
              <a:t> reapplying (up 50% since 2017)         </a:t>
            </a:r>
            <a:endParaRPr lang="en-US" sz="2400">
              <a:solidFill>
                <a:srgbClr val="171616"/>
              </a:solidFill>
              <a:ea typeface="Roboto"/>
              <a:cs typeface="Segoe UI"/>
            </a:endParaRPr>
          </a:p>
          <a:p>
            <a:pPr algn="l"/>
            <a:endParaRPr lang="en-US">
              <a:ea typeface="Roboto"/>
              <a:cs typeface="Robot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524EC4-50DF-0BF7-65DB-2B9FBC01D2AE}"/>
              </a:ext>
            </a:extLst>
          </p:cNvPr>
          <p:cNvSpPr txBox="1"/>
          <p:nvPr/>
        </p:nvSpPr>
        <p:spPr>
          <a:xfrm>
            <a:off x="928512" y="3545681"/>
            <a:ext cx="11542114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rgbClr val="030303"/>
                </a:solidFill>
                <a:latin typeface="Roboto"/>
                <a:ea typeface="Arial"/>
                <a:cs typeface="Arial"/>
              </a:rPr>
              <a:t>No of places available for 2024 (Office for students &amp; Vet schools council)</a:t>
            </a:r>
            <a:endParaRPr lang="en-US" sz="2400">
              <a:solidFill>
                <a:srgbClr val="030303"/>
              </a:solidFill>
              <a:latin typeface="Roboto"/>
              <a:ea typeface="Roboto"/>
              <a:cs typeface="Roboto"/>
            </a:endParaRPr>
          </a:p>
          <a:p>
            <a:r>
              <a:rPr lang="en-US" sz="2400">
                <a:solidFill>
                  <a:srgbClr val="FF0000"/>
                </a:solidFill>
                <a:latin typeface="Roboto"/>
                <a:ea typeface="Arial"/>
                <a:cs typeface="Arial"/>
              </a:rPr>
              <a:t>     7,115</a:t>
            </a:r>
            <a:r>
              <a:rPr lang="en-US" sz="2400">
                <a:solidFill>
                  <a:srgbClr val="171616"/>
                </a:solidFill>
                <a:latin typeface="Roboto"/>
                <a:ea typeface="Arial"/>
                <a:cs typeface="Arial"/>
              </a:rPr>
              <a:t>  Medicine </a:t>
            </a:r>
            <a:r>
              <a:rPr lang="en-US" sz="2400">
                <a:solidFill>
                  <a:srgbClr val="171616"/>
                </a:solidFill>
                <a:ea typeface="+mn-lt"/>
                <a:cs typeface="+mn-lt"/>
              </a:rPr>
              <a:t>(down 32% since 2021) </a:t>
            </a:r>
            <a:endParaRPr lang="en-US" sz="2400">
              <a:solidFill>
                <a:srgbClr val="E62D3C"/>
              </a:solidFill>
              <a:ea typeface="+mn-lt"/>
              <a:cs typeface="+mn-lt"/>
            </a:endParaRPr>
          </a:p>
          <a:p>
            <a:r>
              <a:rPr lang="en-US" sz="2400">
                <a:solidFill>
                  <a:srgbClr val="FF0000"/>
                </a:solidFill>
                <a:latin typeface="Roboto"/>
                <a:ea typeface="Arial"/>
                <a:cs typeface="Arial"/>
              </a:rPr>
              <a:t>     766     </a:t>
            </a:r>
            <a:r>
              <a:rPr lang="en-US" sz="2400">
                <a:solidFill>
                  <a:srgbClr val="030303"/>
                </a:solidFill>
                <a:latin typeface="Roboto"/>
                <a:ea typeface="Arial"/>
                <a:cs typeface="Arial"/>
              </a:rPr>
              <a:t>Dentistry </a:t>
            </a:r>
            <a:r>
              <a:rPr lang="en-US" sz="2400">
                <a:solidFill>
                  <a:srgbClr val="171616"/>
                </a:solidFill>
                <a:latin typeface="Roboto"/>
                <a:ea typeface="Arial"/>
                <a:cs typeface="Arial"/>
              </a:rPr>
              <a:t> </a:t>
            </a:r>
            <a:endParaRPr lang="en-US" sz="2400">
              <a:solidFill>
                <a:srgbClr val="E62D3C"/>
              </a:solidFill>
              <a:latin typeface="Roboto"/>
              <a:ea typeface="Roboto"/>
              <a:cs typeface="Roboto"/>
            </a:endParaRPr>
          </a:p>
          <a:p>
            <a:r>
              <a:rPr lang="en-US" sz="2000">
                <a:solidFill>
                  <a:srgbClr val="171616"/>
                </a:solidFill>
                <a:latin typeface="Roboto"/>
                <a:ea typeface="Arial"/>
                <a:cs typeface="Arial"/>
              </a:rPr>
              <a:t>     </a:t>
            </a:r>
            <a:r>
              <a:rPr lang="en-US" sz="2000">
                <a:solidFill>
                  <a:srgbClr val="171616"/>
                </a:solidFill>
                <a:latin typeface="Roboto"/>
                <a:cs typeface="Arial"/>
              </a:rPr>
              <a:t> </a:t>
            </a:r>
            <a:r>
              <a:rPr lang="en-US" sz="2400">
                <a:solidFill>
                  <a:srgbClr val="FF0000"/>
                </a:solidFill>
                <a:latin typeface="Roboto"/>
                <a:cs typeface="Arial"/>
              </a:rPr>
              <a:t>1200</a:t>
            </a:r>
            <a:r>
              <a:rPr lang="en-US" sz="2400">
                <a:solidFill>
                  <a:srgbClr val="171616"/>
                </a:solidFill>
                <a:latin typeface="Roboto"/>
                <a:cs typeface="Arial"/>
              </a:rPr>
              <a:t>   Veterinary (</a:t>
            </a:r>
            <a:r>
              <a:rPr lang="en-US" sz="2400" err="1">
                <a:solidFill>
                  <a:srgbClr val="171616"/>
                </a:solidFill>
                <a:latin typeface="Roboto"/>
                <a:cs typeface="Arial"/>
              </a:rPr>
              <a:t>approx</a:t>
            </a:r>
            <a:r>
              <a:rPr lang="en-US" sz="2400">
                <a:solidFill>
                  <a:srgbClr val="171616"/>
                </a:solidFill>
                <a:latin typeface="Roboto"/>
                <a:cs typeface="Arial"/>
              </a:rPr>
              <a:t>)</a:t>
            </a:r>
            <a:endParaRPr lang="en-US" sz="2400">
              <a:solidFill>
                <a:srgbClr val="171616"/>
              </a:solidFill>
              <a:latin typeface="Roboto"/>
              <a:ea typeface="Roboto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87F1C2-23B7-D3EC-AA12-41DDC47F6A46}"/>
              </a:ext>
            </a:extLst>
          </p:cNvPr>
          <p:cNvSpPr txBox="1"/>
          <p:nvPr/>
        </p:nvSpPr>
        <p:spPr>
          <a:xfrm>
            <a:off x="936860" y="5349786"/>
            <a:ext cx="11338527" cy="14420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91795" marR="742315" indent="-342900">
              <a:lnSpc>
                <a:spcPts val="2349"/>
              </a:lnSpc>
              <a:spcAft>
                <a:spcPts val="462"/>
              </a:spcAft>
              <a:buFont typeface="Arial"/>
              <a:buChar char="•"/>
            </a:pPr>
            <a:r>
              <a:rPr lang="en-US" sz="2400">
                <a:solidFill>
                  <a:srgbClr val="FF0000"/>
                </a:solidFill>
                <a:latin typeface="Roboto"/>
                <a:ea typeface="Roboto"/>
                <a:cs typeface="Arial"/>
              </a:rPr>
              <a:t>24 </a:t>
            </a: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times more likely to become a doctor than your peers if your parent is </a:t>
            </a:r>
          </a:p>
          <a:p>
            <a:pPr marL="48895" marR="742315">
              <a:lnSpc>
                <a:spcPts val="2349"/>
              </a:lnSpc>
              <a:spcAft>
                <a:spcPts val="462"/>
              </a:spcAft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    a doctor  (Friedman, S and </a:t>
            </a:r>
            <a:r>
              <a:rPr lang="en-US" sz="2400" err="1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Laurison</a:t>
            </a: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, D (2016) The Class Ceiling: Why it </a:t>
            </a:r>
          </a:p>
          <a:p>
            <a:pPr marL="48895" marR="742315">
              <a:lnSpc>
                <a:spcPts val="2349"/>
              </a:lnSpc>
              <a:spcAft>
                <a:spcPts val="462"/>
              </a:spcAft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    pays to be Privileged)</a:t>
            </a:r>
            <a:r>
              <a:rPr lang="en-US" sz="2400">
                <a:solidFill>
                  <a:srgbClr val="171616"/>
                </a:solidFill>
                <a:latin typeface="Roboto"/>
                <a:ea typeface="Roboto"/>
                <a:cs typeface="Arial"/>
              </a:rPr>
              <a:t>  </a:t>
            </a:r>
            <a:r>
              <a:rPr lang="en-US" sz="2000">
                <a:solidFill>
                  <a:srgbClr val="171616"/>
                </a:solidFill>
                <a:latin typeface="Roboto"/>
                <a:ea typeface="Roboto"/>
                <a:cs typeface="Arial"/>
              </a:rPr>
              <a:t> </a:t>
            </a:r>
            <a:endParaRPr lang="en-US">
              <a:solidFill>
                <a:srgbClr val="E62D3C"/>
              </a:solidFill>
              <a:latin typeface="Roboto"/>
              <a:ea typeface="Roboto"/>
              <a:cs typeface="Roboto"/>
            </a:endParaRPr>
          </a:p>
          <a:p>
            <a:pPr marL="48895" marR="742315">
              <a:lnSpc>
                <a:spcPts val="2349"/>
              </a:lnSpc>
              <a:spcAft>
                <a:spcPts val="462"/>
              </a:spcAft>
            </a:pPr>
            <a:r>
              <a:rPr lang="en-US" sz="1600">
                <a:solidFill>
                  <a:srgbClr val="171616"/>
                </a:solidFill>
                <a:latin typeface="Roboto"/>
                <a:ea typeface="Roboto"/>
                <a:cs typeface="Arial"/>
              </a:rPr>
              <a:t>      </a:t>
            </a:r>
          </a:p>
        </p:txBody>
      </p:sp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5BB88C93-6514-21E6-633C-DAC35E8A72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485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75"/>
    </mc:Choice>
    <mc:Fallback xmlns="">
      <p:transition spd="slow" advTm="111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4EDAF-B1D5-4F0A-9A36-044091958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Poppins"/>
                <a:cs typeface="Poppins"/>
              </a:rPr>
              <a:t>How does it work?</a:t>
            </a:r>
            <a:br>
              <a:rPr lang="en-US"/>
            </a:br>
            <a:br>
              <a:rPr lang="en-US"/>
            </a:br>
            <a:endParaRPr lang="en-GB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68038ED2-EB15-2115-644B-08D65786FF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7365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4"/>
    </mc:Choice>
    <mc:Fallback xmlns="">
      <p:transition spd="slow" advTm="3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F7D16-0FDA-4D11-B9F9-4743185E1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05" y="2297234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4000">
                <a:ea typeface="Roboto"/>
                <a:cs typeface="Poppins"/>
              </a:rPr>
              <a:t>How does it work?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550C3-8312-4855-9B19-58906BEEF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0598" y="3625850"/>
            <a:ext cx="8266951" cy="245268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Tutor groups for students applying for Medicine, Dentistry and Veterinary courses (early application deadlines Oct 16</a:t>
            </a:r>
            <a:r>
              <a:rPr lang="en-US" sz="2000" baseline="300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th</a:t>
            </a: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 2023)</a:t>
            </a:r>
          </a:p>
          <a:p>
            <a:pPr marL="0" indent="0">
              <a:buNone/>
            </a:pPr>
            <a:endParaRPr lang="en-US" sz="2000">
              <a:solidFill>
                <a:schemeClr val="bg2">
                  <a:lumMod val="10000"/>
                </a:schemeClr>
              </a:solidFill>
              <a:latin typeface="Roboto"/>
              <a:ea typeface="Roboto"/>
              <a:cs typeface="Roboto"/>
            </a:endParaRPr>
          </a:p>
          <a:p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45 min group tutorial once a week, with 1-2-1 support alongside </a:t>
            </a:r>
            <a:endParaRPr lang="en-US" sz="2000">
              <a:solidFill>
                <a:schemeClr val="bg2">
                  <a:lumMod val="10000"/>
                </a:schemeClr>
              </a:solidFill>
              <a:cs typeface="Roboto"/>
            </a:endParaRPr>
          </a:p>
          <a:p>
            <a:endParaRPr lang="en-US" sz="2000">
              <a:solidFill>
                <a:schemeClr val="bg2">
                  <a:lumMod val="10000"/>
                </a:schemeClr>
              </a:solidFill>
              <a:cs typeface="Roboto"/>
            </a:endParaRPr>
          </a:p>
          <a:p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Tailored content to support with key milestones in the applications process, like admissions tests and interviews</a:t>
            </a:r>
            <a:endParaRPr lang="en-US" sz="2000">
              <a:solidFill>
                <a:schemeClr val="bg2">
                  <a:lumMod val="10000"/>
                </a:schemeClr>
              </a:solidFill>
              <a:cs typeface="Roboto"/>
            </a:endParaRPr>
          </a:p>
          <a:p>
            <a:endParaRPr lang="en-US" sz="2000">
              <a:solidFill>
                <a:schemeClr val="bg2">
                  <a:lumMod val="10000"/>
                </a:schemeClr>
              </a:solidFill>
              <a:latin typeface="Roboto"/>
              <a:ea typeface="Roboto"/>
              <a:cs typeface="Roboto"/>
            </a:endParaRPr>
          </a:p>
          <a:p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Enrichment activities (</a:t>
            </a: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Medsoc</a:t>
            </a: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 sessions weekly)</a:t>
            </a:r>
            <a:endParaRPr lang="en-US" sz="2000">
              <a:solidFill>
                <a:schemeClr val="bg2">
                  <a:lumMod val="10000"/>
                </a:schemeClr>
              </a:solidFill>
              <a:cs typeface="Roboto"/>
            </a:endParaRPr>
          </a:p>
          <a:p>
            <a:endParaRPr lang="en-US" sz="1100"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GB" sz="1100">
              <a:cs typeface="Roboto" panose="02000000000000000000" pitchFamily="2" charset="0"/>
            </a:endParaRPr>
          </a:p>
        </p:txBody>
      </p:sp>
      <p:pic>
        <p:nvPicPr>
          <p:cNvPr id="35" name="Picture 24" descr="Students using laptops in classroom">
            <a:extLst>
              <a:ext uri="{FF2B5EF4-FFF2-40B4-BE49-F238E27FC236}">
                <a16:creationId xmlns:a16="http://schemas.microsoft.com/office/drawing/2014/main" id="{CBA56D99-7DEC-DCEF-9DA7-DEBE2E1F6C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202" b="27203"/>
          <a:stretch/>
        </p:blipFill>
        <p:spPr>
          <a:xfrm>
            <a:off x="20" y="-1006221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F57A9F16-E268-08E5-2104-C04C04C893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787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02"/>
    </mc:Choice>
    <mc:Fallback xmlns="">
      <p:transition spd="slow" advTm="48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65211-9853-47EB-97C8-616DB8409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1" y="327025"/>
            <a:ext cx="5324477" cy="1630363"/>
          </a:xfrm>
        </p:spPr>
        <p:txBody>
          <a:bodyPr anchor="b">
            <a:normAutofit/>
          </a:bodyPr>
          <a:lstStyle/>
          <a:p>
            <a:r>
              <a:rPr lang="en-US" sz="3600"/>
              <a:t>The standard UCAS pathway is better for:</a:t>
            </a:r>
            <a:endParaRPr lang="en-GB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71141-15E5-4124-B6C5-CB1BCACEF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3" y="2286001"/>
            <a:ext cx="5324475" cy="39195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Allied health professions e.g. nursing, physiotherapy, optometry </a:t>
            </a:r>
            <a:r>
              <a:rPr lang="en-US" sz="2000" err="1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etc</a:t>
            </a: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 with standard application deadlines (Jan 2024)</a:t>
            </a:r>
          </a:p>
          <a:p>
            <a:endParaRPr lang="en-US" sz="2000">
              <a:solidFill>
                <a:schemeClr val="bg2">
                  <a:lumMod val="10000"/>
                </a:schemeClr>
              </a:solidFill>
              <a:cs typeface="Roboto"/>
            </a:endParaRPr>
          </a:p>
          <a:p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Those wanting to apply in 2024, after their results</a:t>
            </a:r>
          </a:p>
          <a:p>
            <a:endParaRPr lang="en-US" sz="1800"/>
          </a:p>
          <a:p>
            <a:pPr marL="457200" lvl="1" indent="0">
              <a:buNone/>
            </a:pPr>
            <a:endParaRPr lang="en-US" sz="1800"/>
          </a:p>
          <a:p>
            <a:pPr lvl="1"/>
            <a:endParaRPr lang="en-GB" sz="1800"/>
          </a:p>
        </p:txBody>
      </p:sp>
      <p:pic>
        <p:nvPicPr>
          <p:cNvPr id="5" name="Picture 5" descr="Chiropractor treating patient">
            <a:extLst>
              <a:ext uri="{FF2B5EF4-FFF2-40B4-BE49-F238E27FC236}">
                <a16:creationId xmlns:a16="http://schemas.microsoft.com/office/drawing/2014/main" id="{6F36E7E0-DAFC-0E50-092C-E93EA3D101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45" r="14445" b="-2"/>
          <a:stretch/>
        </p:blipFill>
        <p:spPr>
          <a:xfrm>
            <a:off x="5966355" y="1"/>
            <a:ext cx="6225645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06F8181A-9FE4-1876-B1EA-72ADA75148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054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73"/>
    </mc:Choice>
    <mc:Fallback xmlns="">
      <p:transition spd="slow" advTm="27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65211-9853-47EB-97C8-616DB8409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1" y="327025"/>
            <a:ext cx="5324477" cy="1630363"/>
          </a:xfrm>
        </p:spPr>
        <p:txBody>
          <a:bodyPr anchor="b">
            <a:normAutofit/>
          </a:bodyPr>
          <a:lstStyle/>
          <a:p>
            <a:r>
              <a:rPr lang="en-US" sz="4000">
                <a:ea typeface="Roboto"/>
                <a:cs typeface="Poppins"/>
              </a:rPr>
              <a:t>We provide help and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71141-15E5-4124-B6C5-CB1BCACEF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3" y="2286001"/>
            <a:ext cx="5324475" cy="39195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Our students need to take the lead in:</a:t>
            </a:r>
            <a:endParaRPr lang="en-US"/>
          </a:p>
          <a:p>
            <a:endParaRPr lang="en-US" sz="2000">
              <a:solidFill>
                <a:schemeClr val="bg2">
                  <a:lumMod val="10000"/>
                </a:schemeClr>
              </a:solidFill>
              <a:latin typeface="Roboto"/>
              <a:ea typeface="Roboto"/>
              <a:cs typeface="Roboto"/>
            </a:endParaRPr>
          </a:p>
          <a:p>
            <a:pPr lvl="1"/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Researching their courses</a:t>
            </a:r>
          </a:p>
          <a:p>
            <a:pPr lvl="1"/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Checking eligibility criteria and entry requirements</a:t>
            </a:r>
          </a:p>
          <a:p>
            <a:pPr lvl="1"/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Finding work experience</a:t>
            </a:r>
          </a:p>
          <a:p>
            <a:pPr lvl="1"/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Writing personal statements</a:t>
            </a:r>
          </a:p>
          <a:p>
            <a:pPr lvl="1"/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Completing admissions paperwork on time</a:t>
            </a:r>
          </a:p>
          <a:p>
            <a:pPr lvl="1"/>
            <a:r>
              <a:rPr lang="en-US" sz="2000">
                <a:solidFill>
                  <a:schemeClr val="bg2">
                    <a:lumMod val="10000"/>
                  </a:schemeClr>
                </a:solidFill>
                <a:latin typeface="Roboto"/>
                <a:ea typeface="Roboto"/>
                <a:cs typeface="Roboto"/>
              </a:rPr>
              <a:t>Preparing for admissions tests and interviews</a:t>
            </a:r>
          </a:p>
          <a:p>
            <a:pPr lvl="1"/>
            <a:endParaRPr lang="en-US" sz="1800"/>
          </a:p>
          <a:p>
            <a:pPr lvl="1"/>
            <a:endParaRPr lang="en-GB" sz="1800"/>
          </a:p>
        </p:txBody>
      </p:sp>
      <p:pic>
        <p:nvPicPr>
          <p:cNvPr id="5" name="Picture 5" descr="Two hikers helping one another up a rock">
            <a:extLst>
              <a:ext uri="{FF2B5EF4-FFF2-40B4-BE49-F238E27FC236}">
                <a16:creationId xmlns:a16="http://schemas.microsoft.com/office/drawing/2014/main" id="{089F0B49-F9A5-2829-B6D4-6E51D982F5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89" r="34701" b="-2"/>
          <a:stretch/>
        </p:blipFill>
        <p:spPr>
          <a:xfrm>
            <a:off x="5966355" y="1"/>
            <a:ext cx="6225645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C6542BD2-E06C-7F1E-B101-77561F5EDA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565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38"/>
    </mc:Choice>
    <mc:Fallback xmlns="">
      <p:transition spd="slow" advTm="23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8D20F-3657-4E2B-9B49-6C3B287AB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/>
            </a:br>
            <a:r>
              <a:rPr lang="en-US"/>
              <a:t>Timeline for applications</a:t>
            </a:r>
            <a:br>
              <a:rPr lang="en-US"/>
            </a:br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AF799A6-6D6B-CEB0-D398-747C35F558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5919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0"/>
    </mc:Choice>
    <mc:Fallback xmlns="">
      <p:transition spd="slow" advTm="4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6.4|32|18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0.8|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|10.5|5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7|18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5.5|6.4|2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9.1|0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4.5|4.2|0.4|0.5|0.6|23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|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0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0.6|3.7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0|4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6|23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0.6|0.4|48.3"/>
</p:tagLst>
</file>

<file path=ppt/theme/theme1.xml><?xml version="1.0" encoding="utf-8"?>
<a:theme xmlns:a="http://schemas.openxmlformats.org/drawingml/2006/main" name="Office Theme">
  <a:themeElements>
    <a:clrScheme name="Custom 4">
      <a:dk1>
        <a:srgbClr val="E62D3C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HASVIC">
      <a:majorFont>
        <a:latin typeface="Poppins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 2017 (Orange).potx" id="{16E095B2-103F-4C8C-AD10-EF60229EF55F}" vid="{72720233-4AD3-48D4-A048-0575A22466C2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5a1bfc901b64eada3b9118e3072f776 xmlns="7c77bf0c-cbea-487a-b214-ddec68f39695">
      <Terms xmlns="http://schemas.microsoft.com/office/infopath/2007/PartnerControls"/>
    </f5a1bfc901b64eada3b9118e3072f776>
    <eae2f328a7ec4c28adf827738724be34 xmlns="7c77bf0c-cbea-487a-b214-ddec68f39695">
      <Terms xmlns="http://schemas.microsoft.com/office/infopath/2007/PartnerControls"/>
    </eae2f328a7ec4c28adf827738724be34>
    <CustomTags xmlns="7c77bf0c-cbea-487a-b214-ddec68f39695" xsi:nil="true"/>
    <KeyStage xmlns="7c77bf0c-cbea-487a-b214-ddec68f39695" xsi:nil="true"/>
    <PersonalIdentificationData xmlns="7c77bf0c-cbea-487a-b214-ddec68f39695" xsi:nil="true"/>
    <TaxCatchAll xmlns="7c77bf0c-cbea-487a-b214-ddec68f39695" xsi:nil="true"/>
    <Year xmlns="7c77bf0c-cbea-487a-b214-ddec68f39695" xsi:nil="true"/>
    <n2cfc3000efe48dd824568bd1e93bf16 xmlns="7c77bf0c-cbea-487a-b214-ddec68f39695">
      <Terms xmlns="http://schemas.microsoft.com/office/infopath/2007/PartnerControls"/>
    </n2cfc3000efe48dd824568bd1e93bf16>
    <CurriculumSubject xmlns="7c77bf0c-cbea-487a-b214-ddec68f39695">Tutorial</CurriculumSubject>
    <e23ad7e393704634989aa975cab4c57d xmlns="7c77bf0c-cbea-487a-b214-ddec68f39695">
      <Terms xmlns="http://schemas.microsoft.com/office/infopath/2007/PartnerControls"/>
    </e23ad7e393704634989aa975cab4c57d>
    <j0f2d35a9a6a45cebc2b41987ce71057 xmlns="7c77bf0c-cbea-487a-b214-ddec68f39695">
      <Terms xmlns="http://schemas.microsoft.com/office/infopath/2007/PartnerControls"/>
    </j0f2d35a9a6a45cebc2b41987ce71057>
    <Lesson xmlns="7c77bf0c-cbea-487a-b214-ddec68f39695" xsi:nil="true"/>
    <SharedWithUsers xmlns="7c77bf0c-cbea-487a-b214-ddec68f39695">
      <UserInfo>
        <DisplayName/>
        <AccountId xsi:nil="true"/>
        <AccountType/>
      </UserInfo>
    </SharedWithUsers>
    <MediaLengthInSeconds xmlns="faa09510-3530-4ec2-b198-b25a7351037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CFA26281A8A04FAEB3886428298717" ma:contentTypeVersion="23" ma:contentTypeDescription="Create a new document." ma:contentTypeScope="" ma:versionID="066217dfe4c28503e56e92806dab5595">
  <xsd:schema xmlns:xsd="http://www.w3.org/2001/XMLSchema" xmlns:xs="http://www.w3.org/2001/XMLSchema" xmlns:p="http://schemas.microsoft.com/office/2006/metadata/properties" xmlns:ns2="7c77bf0c-cbea-487a-b214-ddec68f39695" xmlns:ns3="faa09510-3530-4ec2-b198-b25a73510373" targetNamespace="http://schemas.microsoft.com/office/2006/metadata/properties" ma:root="true" ma:fieldsID="605063a1546326c4ed4f7ef288e14dfe" ns2:_="" ns3:_="">
    <xsd:import namespace="7c77bf0c-cbea-487a-b214-ddec68f39695"/>
    <xsd:import namespace="faa09510-3530-4ec2-b198-b25a73510373"/>
    <xsd:element name="properties">
      <xsd:complexType>
        <xsd:sequence>
          <xsd:element name="documentManagement">
            <xsd:complexType>
              <xsd:all>
                <xsd:element ref="ns2:e23ad7e393704634989aa975cab4c57d" minOccurs="0"/>
                <xsd:element ref="ns2:TaxCatchAll" minOccurs="0"/>
                <xsd:element ref="ns2:f5a1bfc901b64eada3b9118e3072f776" minOccurs="0"/>
                <xsd:element ref="ns2:n2cfc3000efe48dd824568bd1e93bf16" minOccurs="0"/>
                <xsd:element ref="ns2:j0f2d35a9a6a45cebc2b41987ce71057" minOccurs="0"/>
                <xsd:element ref="ns2:eae2f328a7ec4c28adf827738724be34" minOccurs="0"/>
                <xsd:element ref="ns2:PersonalIdentificationData" minOccurs="0"/>
                <xsd:element ref="ns2:KeyStage" minOccurs="0"/>
                <xsd:element ref="ns2:Year" minOccurs="0"/>
                <xsd:element ref="ns2:Lesson" minOccurs="0"/>
                <xsd:element ref="ns2:CustomTags" minOccurs="0"/>
                <xsd:element ref="ns2:CurriculumSubject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77bf0c-cbea-487a-b214-ddec68f39695" elementFormDefault="qualified">
    <xsd:import namespace="http://schemas.microsoft.com/office/2006/documentManagement/types"/>
    <xsd:import namespace="http://schemas.microsoft.com/office/infopath/2007/PartnerControls"/>
    <xsd:element name="e23ad7e393704634989aa975cab4c57d" ma:index="9" nillable="true" ma:taxonomy="true" ma:internalName="e23ad7e393704634989aa975cab4c57d" ma:taxonomyFieldName="Topic" ma:displayName="Topic" ma:fieldId="{e23ad7e3-9370-4634-989a-a975cab4c57d}" ma:sspId="ee8a0f17-d68e-4b2e-8396-6319c239116c" ma:termSetId="158c3c6c-aa2c-4520-8b84-b09d2f3d791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f686ef9d-5d4a-4546-8ebc-4aac5b79f4fd}" ma:internalName="TaxCatchAll" ma:showField="CatchAllData" ma:web="7c77bf0c-cbea-487a-b214-ddec68f3969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5a1bfc901b64eada3b9118e3072f776" ma:index="12" nillable="true" ma:taxonomy="true" ma:internalName="f5a1bfc901b64eada3b9118e3072f776" ma:taxonomyFieldName="Staff_x0020_Category" ma:displayName="Staff Category" ma:fieldId="{f5a1bfc9-01b6-4ead-a3b9-118e3072f776}" ma:sspId="ee8a0f17-d68e-4b2e-8396-6319c239116c" ma:termSetId="1d256c44-d225-43d3-b197-8be199fc519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2cfc3000efe48dd824568bd1e93bf16" ma:index="14" nillable="true" ma:taxonomy="true" ma:internalName="n2cfc3000efe48dd824568bd1e93bf16" ma:taxonomyFieldName="Exam_x0020_Board" ma:displayName="Exam Board" ma:fieldId="{72cfc300-0efe-48dd-8245-68bd1e93bf16}" ma:sspId="ee8a0f17-d68e-4b2e-8396-6319c239116c" ma:termSetId="ef6a95a5-b1b4-422a-adf3-10d3e708ce3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0f2d35a9a6a45cebc2b41987ce71057" ma:index="16" nillable="true" ma:taxonomy="true" ma:internalName="j0f2d35a9a6a45cebc2b41987ce71057" ma:taxonomyFieldName="Week" ma:displayName="Week" ma:fieldId="{30f2d35a-9a6a-45ce-bc2b-41987ce71057}" ma:sspId="ee8a0f17-d68e-4b2e-8396-6319c239116c" ma:termSetId="7b8033a3-3c9d-4426-a1fb-da4e79f7f48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ae2f328a7ec4c28adf827738724be34" ma:index="18" nillable="true" ma:taxonomy="true" ma:internalName="eae2f328a7ec4c28adf827738724be34" ma:taxonomyFieldName="Term" ma:displayName="Term" ma:fieldId="{eae2f328-a7ec-4c28-adf8-27738724be34}" ma:sspId="ee8a0f17-d68e-4b2e-8396-6319c239116c" ma:termSetId="2f8a93a3-12a4-41b2-b51f-de418ffdc80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ersonalIdentificationData" ma:index="19" nillable="true" ma:displayName="Personal Identification Data" ma:internalName="Personal_x0020_Identification_x0020_Data">
      <xsd:simpleType>
        <xsd:restriction base="dms:Choice">
          <xsd:enumeration value="No"/>
          <xsd:enumeration value="Yes"/>
        </xsd:restriction>
      </xsd:simpleType>
    </xsd:element>
    <xsd:element name="KeyStage" ma:index="20" nillable="true" ma:displayName="Key Stage" ma:internalName="Key_x0020_Stage">
      <xsd:simpleType>
        <xsd:restriction base="dms:Text"/>
      </xsd:simpleType>
    </xsd:element>
    <xsd:element name="Year" ma:index="21" nillable="true" ma:displayName="Year" ma:internalName="Year">
      <xsd:simpleType>
        <xsd:restriction base="dms:Text"/>
      </xsd:simpleType>
    </xsd:element>
    <xsd:element name="Lesson" ma:index="22" nillable="true" ma:displayName="Lesson" ma:internalName="Lesson">
      <xsd:simpleType>
        <xsd:restriction base="dms:Text"/>
      </xsd:simpleType>
    </xsd:element>
    <xsd:element name="CustomTags" ma:index="23" nillable="true" ma:displayName="Custom Tags" ma:internalName="Custom_x0020_Tags">
      <xsd:simpleType>
        <xsd:restriction base="dms:Text"/>
      </xsd:simpleType>
    </xsd:element>
    <xsd:element name="CurriculumSubject" ma:index="24" nillable="true" ma:displayName="Curriculum Subject" ma:default="Tutorial" ma:internalName="Curriculum_x0020_Subject">
      <xsd:simpleType>
        <xsd:restriction base="dms:Text"/>
      </xsd:simpleType>
    </xsd:element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a09510-3530-4ec2-b198-b25a735103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3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A67F13-ED75-4E46-9B86-A6B8C15F4F0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424C526-34E4-466D-BD2F-75DC40DA9659}">
  <ds:schemaRefs>
    <ds:schemaRef ds:uri="7c77bf0c-cbea-487a-b214-ddec68f39695"/>
    <ds:schemaRef ds:uri="faa09510-3530-4ec2-b198-b25a73510373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71A7C77-2167-444A-8073-FC9D7FC13E86}">
  <ds:schemaRefs>
    <ds:schemaRef ds:uri="7c77bf0c-cbea-487a-b214-ddec68f39695"/>
    <ds:schemaRef ds:uri="faa09510-3530-4ec2-b198-b25a7351037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_Powerpoint Template 2017 (Red)</Template>
  <TotalTime>110</TotalTime>
  <Words>1947</Words>
  <Application>Microsoft Office PowerPoint</Application>
  <PresentationFormat>Widescreen</PresentationFormat>
  <Paragraphs>297</Paragraphs>
  <Slides>32</Slides>
  <Notes>0</Notes>
  <HiddenSlides>0</HiddenSlides>
  <MMClips>32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Theme</vt:lpstr>
      <vt:lpstr>Office Theme</vt:lpstr>
      <vt:lpstr>Medical Careers Tutorial Pathway  Stella Coleman  </vt:lpstr>
      <vt:lpstr>Overview</vt:lpstr>
      <vt:lpstr>Why a Medical Careers Tutorial Pathway?  </vt:lpstr>
      <vt:lpstr>Why a Medical Careers Tutorial Pathway?</vt:lpstr>
      <vt:lpstr>How does it work?  </vt:lpstr>
      <vt:lpstr>How does it work?</vt:lpstr>
      <vt:lpstr>The standard UCAS pathway is better for:</vt:lpstr>
      <vt:lpstr>We provide help and support</vt:lpstr>
      <vt:lpstr> Timeline for applications </vt:lpstr>
      <vt:lpstr>The Summer Term</vt:lpstr>
      <vt:lpstr>Medsoc enrichment</vt:lpstr>
      <vt:lpstr>The Autumn Term</vt:lpstr>
      <vt:lpstr> What do universities look for? </vt:lpstr>
      <vt:lpstr>What do  universities look for? </vt:lpstr>
      <vt:lpstr>PowerPoint Presentation</vt:lpstr>
      <vt:lpstr>PowerPoint Presentation</vt:lpstr>
      <vt:lpstr>Admissions tests UCAT</vt:lpstr>
      <vt:lpstr>Admissions tests  BMAT</vt:lpstr>
      <vt:lpstr>Admissions tests:  NSAA</vt:lpstr>
      <vt:lpstr>Suitability: Understanding the profession </vt:lpstr>
      <vt:lpstr>Suitability: Skills</vt:lpstr>
      <vt:lpstr>Work Experience Medicine/Dentistry </vt:lpstr>
      <vt:lpstr>Work Experience: Veterinary</vt:lpstr>
      <vt:lpstr>PowerPoint Presentation</vt:lpstr>
      <vt:lpstr> Widening participation </vt:lpstr>
      <vt:lpstr>Widening Participation Students (WP)</vt:lpstr>
      <vt:lpstr>Widening Participation – do I have to do anything?</vt:lpstr>
      <vt:lpstr>Useful links</vt:lpstr>
      <vt:lpstr>Links for Medicine</vt:lpstr>
      <vt:lpstr>Links for Dentistry</vt:lpstr>
      <vt:lpstr>Key dates 2023</vt:lpstr>
      <vt:lpstr>Please get in touch if you have further queries      s.coleman@bhasvic.ac.uk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Medical Careers Tutorial Pathway  Dr Lucy Day</dc:title>
  <dc:creator>Lucy Day</dc:creator>
  <cp:lastModifiedBy>Stella Coleman</cp:lastModifiedBy>
  <cp:revision>8</cp:revision>
  <dcterms:created xsi:type="dcterms:W3CDTF">2021-05-18T08:59:42Z</dcterms:created>
  <dcterms:modified xsi:type="dcterms:W3CDTF">2023-05-10T13:26:49Z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0x010100CFCFA26281A8A04FAEB3886428298717</vt:lpwstr>
  </property>
  <property fmtid="{D5CDD505-2E9C-101B-9397-08002B2CF9AE}" pid="3" name="Order">
    <vt:r8>3977600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_SourceUrl">
    <vt:lpwstr/>
  </property>
  <property fmtid="{D5CDD505-2E9C-101B-9397-08002B2CF9AE}" pid="9" name="_SharedFileIndex">
    <vt:lpwstr/>
  </property>
  <property fmtid="{D5CDD505-2E9C-101B-9397-08002B2CF9AE}" pid="10" name="ComplianceAssetId">
    <vt:lpwstr/>
  </property>
  <property fmtid="{D5CDD505-2E9C-101B-9397-08002B2CF9AE}" pid="11" name="TemplateUrl">
    <vt:lpwstr/>
  </property>
  <property fmtid="{D5CDD505-2E9C-101B-9397-08002B2CF9AE}" pid="12" name="_ColorHex">
    <vt:lpwstr/>
  </property>
  <property fmtid="{D5CDD505-2E9C-101B-9397-08002B2CF9AE}" pid="13" name="_Emoji">
    <vt:lpwstr/>
  </property>
  <property fmtid="{D5CDD505-2E9C-101B-9397-08002B2CF9AE}" pid="14" name="_ColorTag">
    <vt:lpwstr/>
  </property>
  <property fmtid="{D5CDD505-2E9C-101B-9397-08002B2CF9AE}" pid="15" name="Topic">
    <vt:lpwstr/>
  </property>
  <property fmtid="{D5CDD505-2E9C-101B-9397-08002B2CF9AE}" pid="16" name="Term">
    <vt:lpwstr/>
  </property>
  <property fmtid="{D5CDD505-2E9C-101B-9397-08002B2CF9AE}" pid="17" name="Staff Category">
    <vt:lpwstr/>
  </property>
  <property fmtid="{D5CDD505-2E9C-101B-9397-08002B2CF9AE}" pid="18" name="Exam Board">
    <vt:lpwstr/>
  </property>
  <property fmtid="{D5CDD505-2E9C-101B-9397-08002B2CF9AE}" pid="19" name="Week">
    <vt:lpwstr/>
  </property>
</Properties>
</file>