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9"/>
  </p:notesMasterIdLst>
  <p:handoutMasterIdLst>
    <p:handoutMasterId r:id="rId30"/>
  </p:handoutMasterIdLst>
  <p:sldIdLst>
    <p:sldId id="277" r:id="rId6"/>
    <p:sldId id="259" r:id="rId7"/>
    <p:sldId id="279" r:id="rId8"/>
    <p:sldId id="278" r:id="rId9"/>
    <p:sldId id="305" r:id="rId10"/>
    <p:sldId id="280" r:id="rId11"/>
    <p:sldId id="304" r:id="rId12"/>
    <p:sldId id="297" r:id="rId13"/>
    <p:sldId id="282" r:id="rId14"/>
    <p:sldId id="283" r:id="rId15"/>
    <p:sldId id="284" r:id="rId16"/>
    <p:sldId id="285" r:id="rId17"/>
    <p:sldId id="306" r:id="rId18"/>
    <p:sldId id="307" r:id="rId19"/>
    <p:sldId id="308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29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EC68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815" autoAdjust="0"/>
  </p:normalViewPr>
  <p:slideViewPr>
    <p:cSldViewPr snapToGrid="0">
      <p:cViewPr varScale="1">
        <p:scale>
          <a:sx n="106" d="100"/>
          <a:sy n="106" d="100"/>
        </p:scale>
        <p:origin x="7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568" y="3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4F4F58-47FB-4D3E-AC75-D39E06B213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E478DA-3D2E-4AD1-A7EA-1683776C95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BD57F-F813-4F80-9463-372ACB242142}" type="datetimeFigureOut">
              <a:rPr lang="en-GB" smtClean="0"/>
              <a:t>04/06/2024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B40009-DED4-408B-B3A0-D87B299118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3345D7-1308-4020-9CC8-5ECD9C87C2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AE10E-834A-4FCA-868B-DFBC547088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548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E462B-9BB8-48E7-9BF8-C7ECDF5CF24E}" type="datetimeFigureOut">
              <a:rPr lang="en-GB" smtClean="0"/>
              <a:t>04/06/2024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F092B-D25E-4409-95DE-804AD1AFE1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38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F092B-D25E-4409-95DE-804AD1AFE17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631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F092B-D25E-4409-95DE-804AD1AFE176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20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F092B-D25E-4409-95DE-804AD1AFE176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355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F092B-D25E-4409-95DE-804AD1AFE176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949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F092B-D25E-4409-95DE-804AD1AFE176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456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F092B-D25E-4409-95DE-804AD1AFE176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702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F092B-D25E-4409-95DE-804AD1AFE176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447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F092B-D25E-4409-95DE-804AD1AFE176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490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F092B-D25E-4409-95DE-804AD1AFE176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659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F092B-D25E-4409-95DE-804AD1AFE176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3679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F092B-D25E-4409-95DE-804AD1AFE176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093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F092B-D25E-4409-95DE-804AD1AFE17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5421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F092B-D25E-4409-95DE-804AD1AFE176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34098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F092B-D25E-4409-95DE-804AD1AFE176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1016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F092B-D25E-4409-95DE-804AD1AFE176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6481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F092B-D25E-4409-95DE-804AD1AFE176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239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F092B-D25E-4409-95DE-804AD1AFE17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1341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F092B-D25E-4409-95DE-804AD1AFE17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683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F092B-D25E-4409-95DE-804AD1AFE17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877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F092B-D25E-4409-95DE-804AD1AFE17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0072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F092B-D25E-4409-95DE-804AD1AFE17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585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F092B-D25E-4409-95DE-804AD1AFE17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585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F092B-D25E-4409-95DE-804AD1AFE17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693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5F0BBC5-2CB4-435A-8386-1362AE2A9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" y="24487"/>
            <a:ext cx="3917629" cy="1458324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CB659DC1-490E-40C3-B040-B4C6EF2E3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2" y="4552603"/>
            <a:ext cx="10167538" cy="1027316"/>
          </a:xfrm>
        </p:spPr>
        <p:txBody>
          <a:bodyPr/>
          <a:lstStyle>
            <a:lvl1pPr marL="88900" indent="0" algn="l">
              <a:defRPr b="1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71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B74B9-5C53-4269-9B8F-0F15785CB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E1EE67-07AE-462F-A3B4-01128FD42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C61C7-8F2A-476C-9BB2-9BC536416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E599-30F1-4B23-8F69-840034D59D2E}" type="datetimeFigureOut">
              <a:rPr lang="en-GB" smtClean="0"/>
              <a:t>04/06/2024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E61BE-A49A-4E77-A3F1-2D7509C4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21F6D-8DE3-49D9-AA38-BB808A17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399D-E177-447F-BAEE-E8D078F828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04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F1A4BD-51C2-40C1-BB04-4B7BB595A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7F877-D08B-4F45-B003-29315F8CE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4C921-BBCC-42B6-96D4-EB05F7C8E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E599-30F1-4B23-8F69-840034D59D2E}" type="datetimeFigureOut">
              <a:rPr lang="en-GB" smtClean="0"/>
              <a:t>04/06/2024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47411-A5D9-4539-898B-77B17E4BD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D7F4D-E398-495C-92AD-988E3F6A1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399D-E177-447F-BAEE-E8D078F828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318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5F0BBC5-2CB4-435A-8386-1362AE2A9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" y="24487"/>
            <a:ext cx="3917629" cy="1458324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CB659DC1-490E-40C3-B040-B4C6EF2E3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2" y="4552603"/>
            <a:ext cx="10167538" cy="1027316"/>
          </a:xfrm>
        </p:spPr>
        <p:txBody>
          <a:bodyPr/>
          <a:lstStyle>
            <a:lvl1pPr marL="88900" indent="0" algn="l">
              <a:defRPr b="1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141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AD6B4-8476-435C-ADFF-BBC7739C7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EC6839"/>
                </a:solidFill>
                <a:latin typeface="+mj-lt"/>
                <a:ea typeface="Roboto" panose="02000000000000000000" pitchFamily="2" charset="0"/>
                <a:cs typeface="Poppins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EFF91-79AE-4CB9-9C14-3CCFDCDFF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EC68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rgbClr val="EC68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EC68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rgbClr val="EC68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rgbClr val="EC68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6DC97D0-AB72-4BAA-925B-C6A743E7A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2058FFF-B258-4CB9-81F5-82A456E87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399D-E177-447F-BAEE-E8D078F828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489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F8F9-D8EC-411A-B16A-FA049E67C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9AA89-AAFE-4775-8FDB-A603A6E79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06F8C-EB17-495D-B6FA-DBD3967B3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E599-30F1-4B23-8F69-840034D59D2E}" type="datetimeFigureOut">
              <a:rPr lang="en-GB" smtClean="0"/>
              <a:t>04/06/2024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0E7A7-250C-4B5A-911E-DDAD10BB8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F1323-C852-46BA-9B42-13857B469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399D-E177-447F-BAEE-E8D078F828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249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17F2-B711-4691-9BCB-86569224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C93DF-F87D-4E4A-86A4-5F74EA807C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599D26-E398-4A5D-BD65-3A98BE9EF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7B711-F1AF-4F9E-B0B1-B3EBBD1C7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E599-30F1-4B23-8F69-840034D59D2E}" type="datetimeFigureOut">
              <a:rPr lang="en-GB" smtClean="0"/>
              <a:t>04/06/2024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C1EFB-07CE-440A-B6D3-E889DA584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6D72D-5537-4816-B50F-57277922B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399D-E177-447F-BAEE-E8D078F828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971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C9B8F-C516-462D-848E-7A4A3C6D1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2CDA3-DFCB-42E3-A394-AC30FFFAB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81273-6ED3-4E6A-9951-4E681AA4A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580CFA-5765-4212-ABFA-3AEC5FCCF9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0E01D-F748-4966-B762-D7BC563B03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D37D22-5B42-4500-B076-F6B005DD8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E599-30F1-4B23-8F69-840034D59D2E}" type="datetimeFigureOut">
              <a:rPr lang="en-GB" smtClean="0"/>
              <a:t>04/06/2024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1B7F6B-8BAA-4B70-B4DF-391C2C3C0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042365-B190-42E8-B284-0A8A7BBE4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399D-E177-447F-BAEE-E8D078F828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3884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8C82C-EB99-45D8-9CB1-FD9BAE3BF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FD9E0A-5715-48BD-8DC7-38722A07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E599-30F1-4B23-8F69-840034D59D2E}" type="datetimeFigureOut">
              <a:rPr lang="en-GB" smtClean="0"/>
              <a:t>04/06/2024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116696-0642-413C-BD0B-8F5D0EE19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6788A3-B4DD-4CFA-B91A-E234961FA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399D-E177-447F-BAEE-E8D078F828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062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DC4115-617B-4A99-8909-385FCDEAB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E599-30F1-4B23-8F69-840034D59D2E}" type="datetimeFigureOut">
              <a:rPr lang="en-GB" smtClean="0"/>
              <a:t>04/06/2024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C1B998-954E-491B-9D3C-4493D247B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F9703-97CE-42B2-9654-DA82E164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399D-E177-447F-BAEE-E8D078F828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655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E4139-7221-4F62-9784-61EED1EF6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43DBF-7EE5-432F-9CC0-C64FBC832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E4722-0198-4918-8A17-3A189C10A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A18E68-104F-4515-9254-5DD85D2B6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E599-30F1-4B23-8F69-840034D59D2E}" type="datetimeFigureOut">
              <a:rPr lang="en-GB" smtClean="0"/>
              <a:t>04/06/2024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B571A-1ECC-4431-837F-EE7C967AD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5B3D51-1B8E-4E93-AE35-02571705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399D-E177-447F-BAEE-E8D078F828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774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AD6B4-8476-435C-ADFF-BBC7739C7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EC6839"/>
                </a:solidFill>
                <a:latin typeface="+mj-lt"/>
                <a:ea typeface="Roboto" panose="02000000000000000000" pitchFamily="2" charset="0"/>
                <a:cs typeface="Poppins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EFF91-79AE-4CB9-9C14-3CCFDCDFF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EC68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rgbClr val="EC68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EC68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rgbClr val="EC68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rgbClr val="EC683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6DC97D0-AB72-4BAA-925B-C6A743E7A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2058FFF-B258-4CB9-81F5-82A456E87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399D-E177-447F-BAEE-E8D078F828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811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C7D7E-B25D-47DF-B56D-74ADB4B40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033853-E220-4F9E-98AB-7406695F28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9E0C4-1DB6-4B78-BC18-D7EE57552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9E742-0EED-4C1F-A0A6-765B6EB53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E599-30F1-4B23-8F69-840034D59D2E}" type="datetimeFigureOut">
              <a:rPr lang="en-GB" smtClean="0"/>
              <a:t>04/06/2024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AA19B-EAA8-44F0-8593-B071C4C16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24C852-7401-405A-B6D7-0A1B2E11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399D-E177-447F-BAEE-E8D078F828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017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B74B9-5C53-4269-9B8F-0F15785CB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E1EE67-07AE-462F-A3B4-01128FD42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C61C7-8F2A-476C-9BB2-9BC536416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E599-30F1-4B23-8F69-840034D59D2E}" type="datetimeFigureOut">
              <a:rPr lang="en-GB" smtClean="0"/>
              <a:t>04/06/2024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E61BE-A49A-4E77-A3F1-2D7509C4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21F6D-8DE3-49D9-AA38-BB808A17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399D-E177-447F-BAEE-E8D078F828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354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F1A4BD-51C2-40C1-BB04-4B7BB595A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7F877-D08B-4F45-B003-29315F8CE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4C921-BBCC-42B6-96D4-EB05F7C8E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E599-30F1-4B23-8F69-840034D59D2E}" type="datetimeFigureOut">
              <a:rPr lang="en-GB" smtClean="0"/>
              <a:t>04/06/2024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47411-A5D9-4539-898B-77B17E4BD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D7F4D-E398-495C-92AD-988E3F6A1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399D-E177-447F-BAEE-E8D078F828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13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F8F9-D8EC-411A-B16A-FA049E67C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9AA89-AAFE-4775-8FDB-A603A6E79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06F8C-EB17-495D-B6FA-DBD3967B3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E599-30F1-4B23-8F69-840034D59D2E}" type="datetimeFigureOut">
              <a:rPr lang="en-GB" smtClean="0"/>
              <a:t>04/06/2024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0E7A7-250C-4B5A-911E-DDAD10BB8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F1323-C852-46BA-9B42-13857B469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399D-E177-447F-BAEE-E8D078F828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55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17F2-B711-4691-9BCB-86569224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C93DF-F87D-4E4A-86A4-5F74EA807C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599D26-E398-4A5D-BD65-3A98BE9EF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7B711-F1AF-4F9E-B0B1-B3EBBD1C7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E599-30F1-4B23-8F69-840034D59D2E}" type="datetimeFigureOut">
              <a:rPr lang="en-GB" smtClean="0"/>
              <a:t>04/06/2024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C1EFB-07CE-440A-B6D3-E889DA584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6D72D-5537-4816-B50F-57277922B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399D-E177-447F-BAEE-E8D078F828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45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C9B8F-C516-462D-848E-7A4A3C6D1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2CDA3-DFCB-42E3-A394-AC30FFFAB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81273-6ED3-4E6A-9951-4E681AA4A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580CFA-5765-4212-ABFA-3AEC5FCCF9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0E01D-F748-4966-B762-D7BC563B03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D37D22-5B42-4500-B076-F6B005DD8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E599-30F1-4B23-8F69-840034D59D2E}" type="datetimeFigureOut">
              <a:rPr lang="en-GB" smtClean="0"/>
              <a:t>04/06/2024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1B7F6B-8BAA-4B70-B4DF-391C2C3C0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042365-B190-42E8-B284-0A8A7BBE4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399D-E177-447F-BAEE-E8D078F828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15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8C82C-EB99-45D8-9CB1-FD9BAE3BF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FD9E0A-5715-48BD-8DC7-38722A07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E599-30F1-4B23-8F69-840034D59D2E}" type="datetimeFigureOut">
              <a:rPr lang="en-GB" smtClean="0"/>
              <a:t>04/06/2024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116696-0642-413C-BD0B-8F5D0EE19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6788A3-B4DD-4CFA-B91A-E234961FA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399D-E177-447F-BAEE-E8D078F828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01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DC4115-617B-4A99-8909-385FCDEAB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E599-30F1-4B23-8F69-840034D59D2E}" type="datetimeFigureOut">
              <a:rPr lang="en-GB" smtClean="0"/>
              <a:t>04/06/2024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C1B998-954E-491B-9D3C-4493D247B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F9703-97CE-42B2-9654-DA82E164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399D-E177-447F-BAEE-E8D078F828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6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E4139-7221-4F62-9784-61EED1EF6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43DBF-7EE5-432F-9CC0-C64FBC832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E4722-0198-4918-8A17-3A189C10A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A18E68-104F-4515-9254-5DD85D2B6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E599-30F1-4B23-8F69-840034D59D2E}" type="datetimeFigureOut">
              <a:rPr lang="en-GB" smtClean="0"/>
              <a:t>04/06/2024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B571A-1ECC-4431-837F-EE7C967AD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5B3D51-1B8E-4E93-AE35-02571705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399D-E177-447F-BAEE-E8D078F828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580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C7D7E-B25D-47DF-B56D-74ADB4B40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033853-E220-4F9E-98AB-7406695F28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9E0C4-1DB6-4B78-BC18-D7EE57552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9E742-0EED-4C1F-A0A6-765B6EB53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E599-30F1-4B23-8F69-840034D59D2E}" type="datetimeFigureOut">
              <a:rPr lang="en-GB" smtClean="0"/>
              <a:t>04/06/2024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AA19B-EAA8-44F0-8593-B071C4C16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24C852-7401-405A-B6D7-0A1B2E11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8399D-E177-447F-BAEE-E8D078F828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65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3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5000" contras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49941-5DB5-460A-959F-30B94C128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9D4AC-0784-4AAC-890F-523903D64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C931C-566B-4F59-850E-BEEAD21E81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0E599-30F1-4B23-8F69-840034D59D2E}" type="datetimeFigureOut">
              <a:rPr lang="en-GB" smtClean="0"/>
              <a:t>04/06/2024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7DF6B-A8EC-42BA-8C80-780FA92E1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11C11-A478-4983-A1CD-658FDB8C0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8399D-E177-447F-BAEE-E8D078F828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54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3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5000" contras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49941-5DB5-460A-959F-30B94C128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9D4AC-0784-4AAC-890F-523903D64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C931C-566B-4F59-850E-BEEAD21E81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0E599-30F1-4B23-8F69-840034D59D2E}" type="datetimeFigureOut">
              <a:rPr lang="en-GB" smtClean="0"/>
              <a:t>04/06/2024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7DF6B-A8EC-42BA-8C80-780FA92E1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11C11-A478-4983-A1CD-658FDB8C0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8399D-E177-447F-BAEE-E8D078F828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271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hasvic.sharepoint.com/:u:/r/sites/BHA_Subjects_TUT/SitePages/UCAS-Pathway.aspx?csf=1&amp;web=1&amp;e=yCJ1nJ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0D862-E27F-4E12-9624-71BB4770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80" y="2362882"/>
            <a:ext cx="11460159" cy="1027316"/>
          </a:xfrm>
        </p:spPr>
        <p:txBody>
          <a:bodyPr>
            <a:noAutofit/>
          </a:bodyPr>
          <a:lstStyle/>
          <a:p>
            <a:r>
              <a:rPr lang="en-GB" sz="5400" dirty="0">
                <a:solidFill>
                  <a:srgbClr val="002060"/>
                </a:solidFill>
              </a:rPr>
              <a:t>A2 UCAS </a:t>
            </a:r>
            <a:br>
              <a:rPr lang="en-GB" sz="5400" dirty="0">
                <a:solidFill>
                  <a:srgbClr val="002060"/>
                </a:solidFill>
              </a:rPr>
            </a:br>
            <a:r>
              <a:rPr lang="en-GB" sz="5400" dirty="0">
                <a:solidFill>
                  <a:srgbClr val="002060"/>
                </a:solidFill>
              </a:rPr>
              <a:t>Starting your UCAS form</a:t>
            </a:r>
            <a:br>
              <a:rPr lang="en-GB" sz="5400" dirty="0">
                <a:solidFill>
                  <a:srgbClr val="002060"/>
                </a:solidFill>
              </a:rPr>
            </a:br>
            <a:endParaRPr lang="en-GB" sz="54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76A64C-E159-462A-910B-CDEA8CCAD4D4}"/>
              </a:ext>
            </a:extLst>
          </p:cNvPr>
          <p:cNvSpPr txBox="1"/>
          <p:nvPr/>
        </p:nvSpPr>
        <p:spPr>
          <a:xfrm>
            <a:off x="8026666" y="4768789"/>
            <a:ext cx="3875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Week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13E8DA-BBFC-429A-87BE-D952A5A74DA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0837" y="3981460"/>
            <a:ext cx="6910931" cy="1987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D1E592-127E-4A15-854D-53B1DE43C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859" y="0"/>
            <a:ext cx="3963323" cy="161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85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724" y="13007"/>
            <a:ext cx="10515600" cy="1325563"/>
          </a:xfrm>
        </p:spPr>
        <p:txBody>
          <a:bodyPr/>
          <a:lstStyle/>
          <a:p>
            <a:r>
              <a:rPr lang="en-GB" b="1" dirty="0"/>
              <a:t>Sections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3707" y="1085074"/>
            <a:ext cx="81782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Once you enter your application you will see the menu</a:t>
            </a:r>
          </a:p>
          <a:p>
            <a:endParaRPr lang="en-GB" sz="2800" b="1" dirty="0">
              <a:solidFill>
                <a:srgbClr val="0070C0"/>
              </a:solidFill>
            </a:endParaRPr>
          </a:p>
          <a:p>
            <a:r>
              <a:rPr lang="en-GB" sz="2800" b="1" dirty="0">
                <a:solidFill>
                  <a:srgbClr val="0070C0"/>
                </a:solidFill>
              </a:rPr>
              <a:t>All sections in the end will need to be marked as complete and saved</a:t>
            </a:r>
          </a:p>
          <a:p>
            <a:endParaRPr lang="en-GB" sz="2800" b="1" dirty="0">
              <a:solidFill>
                <a:srgbClr val="0070C0"/>
              </a:solidFill>
            </a:endParaRPr>
          </a:p>
          <a:p>
            <a:r>
              <a:rPr lang="en-GB" sz="2800" b="1" dirty="0">
                <a:solidFill>
                  <a:srgbClr val="0070C0"/>
                </a:solidFill>
              </a:rPr>
              <a:t>Save as you go  –                                                        gradually you will get all the green ticks</a:t>
            </a:r>
          </a:p>
          <a:p>
            <a:endParaRPr lang="en-GB" sz="2800" b="1" dirty="0">
              <a:solidFill>
                <a:srgbClr val="0070C0"/>
              </a:solidFill>
            </a:endParaRPr>
          </a:p>
          <a:p>
            <a:r>
              <a:rPr lang="en-GB" sz="2800" b="1" dirty="0">
                <a:solidFill>
                  <a:srgbClr val="0070C0"/>
                </a:solidFill>
              </a:rPr>
              <a:t>We will start it now but you will likely finish it at home with the helpsheet.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06A286-690E-C591-EDDE-977BF4CB7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299" y="380252"/>
            <a:ext cx="2759977" cy="581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313D1A-2461-EEBC-486E-C288399BAB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805" r="33932" b="22536"/>
          <a:stretch/>
        </p:blipFill>
        <p:spPr>
          <a:xfrm>
            <a:off x="5002756" y="2896110"/>
            <a:ext cx="3745862" cy="106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19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57" y="92043"/>
            <a:ext cx="11579390" cy="1325563"/>
          </a:xfrm>
        </p:spPr>
        <p:txBody>
          <a:bodyPr/>
          <a:lstStyle/>
          <a:p>
            <a:r>
              <a:rPr lang="en-GB" b="1" dirty="0"/>
              <a:t>Common Errors – full name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055C2A-0BFB-7429-476B-677667E94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686" y="1567770"/>
            <a:ext cx="7799800" cy="3350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61D46C-F177-950E-63EC-50E67DB0AD0E}"/>
              </a:ext>
            </a:extLst>
          </p:cNvPr>
          <p:cNvSpPr txBox="1"/>
          <p:nvPr/>
        </p:nvSpPr>
        <p:spPr>
          <a:xfrm>
            <a:off x="340514" y="1567770"/>
            <a:ext cx="35842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In the </a:t>
            </a:r>
            <a:r>
              <a:rPr lang="en-GB" sz="2800" b="1" dirty="0">
                <a:solidFill>
                  <a:srgbClr val="0070C0"/>
                </a:solidFill>
                <a:highlight>
                  <a:srgbClr val="FFFF00"/>
                </a:highlight>
              </a:rPr>
              <a:t>Personal Details </a:t>
            </a:r>
            <a:r>
              <a:rPr lang="en-GB" sz="2800" b="1" dirty="0">
                <a:solidFill>
                  <a:srgbClr val="0070C0"/>
                </a:solidFill>
              </a:rPr>
              <a:t>section enter your </a:t>
            </a:r>
            <a:r>
              <a:rPr lang="en-GB" sz="2800" b="1" dirty="0">
                <a:solidFill>
                  <a:srgbClr val="0070C0"/>
                </a:solidFill>
                <a:highlight>
                  <a:srgbClr val="00FF00"/>
                </a:highlight>
              </a:rPr>
              <a:t>full name including your middle name </a:t>
            </a:r>
            <a:r>
              <a:rPr lang="en-GB" sz="2800" b="1" dirty="0">
                <a:solidFill>
                  <a:srgbClr val="0070C0"/>
                </a:solidFill>
              </a:rPr>
              <a:t>– as it appears on your Passport.</a:t>
            </a:r>
          </a:p>
          <a:p>
            <a:endParaRPr lang="en-GB" sz="2800" b="1" dirty="0">
              <a:solidFill>
                <a:srgbClr val="0070C0"/>
              </a:solidFill>
            </a:endParaRPr>
          </a:p>
          <a:p>
            <a:r>
              <a:rPr lang="en-GB" sz="2800" b="1" dirty="0">
                <a:solidFill>
                  <a:srgbClr val="0070C0"/>
                </a:solidFill>
                <a:highlight>
                  <a:srgbClr val="00FF00"/>
                </a:highlight>
              </a:rPr>
              <a:t>SAVE</a:t>
            </a:r>
          </a:p>
        </p:txBody>
      </p:sp>
    </p:spTree>
    <p:extLst>
      <p:ext uri="{BB962C8B-B14F-4D97-AF65-F5344CB8AC3E}">
        <p14:creationId xmlns:p14="http://schemas.microsoft.com/office/powerpoint/2010/main" val="1386464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87" y="168956"/>
            <a:ext cx="11734677" cy="1325563"/>
          </a:xfrm>
        </p:spPr>
        <p:txBody>
          <a:bodyPr/>
          <a:lstStyle/>
          <a:p>
            <a:r>
              <a:rPr lang="en-GB" b="1" dirty="0"/>
              <a:t>Where you live – Permanent Residence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22CF66-4AD1-DF19-607B-EC3200E0F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87" y="1831201"/>
            <a:ext cx="7253874" cy="4045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FAD9C0-D5E5-8B1E-0F62-D18E4E48523B}"/>
              </a:ext>
            </a:extLst>
          </p:cNvPr>
          <p:cNvSpPr txBox="1"/>
          <p:nvPr/>
        </p:nvSpPr>
        <p:spPr>
          <a:xfrm>
            <a:off x="7717358" y="831737"/>
            <a:ext cx="43102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In the </a:t>
            </a:r>
            <a:r>
              <a:rPr lang="en-GB" sz="2800" b="1" dirty="0">
                <a:solidFill>
                  <a:srgbClr val="0070C0"/>
                </a:solidFill>
                <a:highlight>
                  <a:srgbClr val="FFFF00"/>
                </a:highlight>
              </a:rPr>
              <a:t>Where you Live </a:t>
            </a:r>
            <a:r>
              <a:rPr lang="en-GB" sz="2800" b="1" dirty="0">
                <a:solidFill>
                  <a:srgbClr val="0070C0"/>
                </a:solidFill>
              </a:rPr>
              <a:t>section</a:t>
            </a:r>
          </a:p>
          <a:p>
            <a:r>
              <a:rPr lang="en-GB" sz="2800" b="1" dirty="0">
                <a:solidFill>
                  <a:srgbClr val="0070C0"/>
                </a:solidFill>
              </a:rPr>
              <a:t>Add your correct area of permanent residence</a:t>
            </a:r>
          </a:p>
          <a:p>
            <a:r>
              <a:rPr lang="en-GB" sz="2800" b="1" dirty="0">
                <a:solidFill>
                  <a:srgbClr val="0070C0"/>
                </a:solidFill>
              </a:rPr>
              <a:t>This will be </a:t>
            </a:r>
            <a:r>
              <a:rPr lang="en-GB" sz="2800" b="1" dirty="0">
                <a:solidFill>
                  <a:srgbClr val="0070C0"/>
                </a:solidFill>
                <a:highlight>
                  <a:srgbClr val="00FF00"/>
                </a:highlight>
              </a:rPr>
              <a:t>Brighton &amp; Hove</a:t>
            </a:r>
            <a:r>
              <a:rPr lang="en-GB" sz="2800" b="1" dirty="0">
                <a:solidFill>
                  <a:srgbClr val="0070C0"/>
                </a:solidFill>
              </a:rPr>
              <a:t> (including West Saltdean and Portslade</a:t>
            </a:r>
          </a:p>
          <a:p>
            <a:r>
              <a:rPr lang="en-GB" sz="2800" b="1" dirty="0">
                <a:solidFill>
                  <a:srgbClr val="0070C0"/>
                </a:solidFill>
                <a:highlight>
                  <a:srgbClr val="00FF00"/>
                </a:highlight>
              </a:rPr>
              <a:t>OR West Sussex </a:t>
            </a:r>
            <a:r>
              <a:rPr lang="en-GB" sz="2800" b="1" dirty="0">
                <a:solidFill>
                  <a:srgbClr val="0070C0"/>
                </a:solidFill>
              </a:rPr>
              <a:t>Southwick to the West</a:t>
            </a:r>
          </a:p>
          <a:p>
            <a:r>
              <a:rPr lang="en-GB" sz="2800" b="1" dirty="0">
                <a:solidFill>
                  <a:srgbClr val="0070C0"/>
                </a:solidFill>
                <a:highlight>
                  <a:srgbClr val="00FF00"/>
                </a:highlight>
              </a:rPr>
              <a:t>OR East Sussex </a:t>
            </a:r>
            <a:r>
              <a:rPr lang="en-GB" sz="2800" b="1" dirty="0">
                <a:solidFill>
                  <a:srgbClr val="0070C0"/>
                </a:solidFill>
              </a:rPr>
              <a:t>East Saltdean to the East</a:t>
            </a:r>
          </a:p>
          <a:p>
            <a:r>
              <a:rPr lang="en-GB" sz="2800" b="1" dirty="0">
                <a:solidFill>
                  <a:srgbClr val="0070C0"/>
                </a:solidFill>
                <a:highlight>
                  <a:srgbClr val="00FF00"/>
                </a:highlight>
              </a:rPr>
              <a:t>SAVE</a:t>
            </a:r>
          </a:p>
        </p:txBody>
      </p:sp>
    </p:spTree>
    <p:extLst>
      <p:ext uri="{BB962C8B-B14F-4D97-AF65-F5344CB8AC3E}">
        <p14:creationId xmlns:p14="http://schemas.microsoft.com/office/powerpoint/2010/main" val="3482934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87" y="168956"/>
            <a:ext cx="11734677" cy="1325563"/>
          </a:xfrm>
        </p:spPr>
        <p:txBody>
          <a:bodyPr/>
          <a:lstStyle/>
          <a:p>
            <a:r>
              <a:rPr lang="en-GB" b="1" dirty="0"/>
              <a:t>Contact Details – mobile phone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FAD9C0-D5E5-8B1E-0F62-D18E4E48523B}"/>
              </a:ext>
            </a:extLst>
          </p:cNvPr>
          <p:cNvSpPr txBox="1"/>
          <p:nvPr/>
        </p:nvSpPr>
        <p:spPr>
          <a:xfrm>
            <a:off x="7419408" y="1365993"/>
            <a:ext cx="43102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Your email address should come up as the one you are registered with (NOT BHASVIC)</a:t>
            </a:r>
          </a:p>
          <a:p>
            <a:endParaRPr lang="en-GB" sz="2800" b="1" dirty="0">
              <a:solidFill>
                <a:srgbClr val="0070C0"/>
              </a:solidFill>
            </a:endParaRPr>
          </a:p>
          <a:p>
            <a:r>
              <a:rPr lang="en-GB" sz="2800" b="1" dirty="0">
                <a:solidFill>
                  <a:srgbClr val="0070C0"/>
                </a:solidFill>
              </a:rPr>
              <a:t>Check you have added your correct mobile number</a:t>
            </a:r>
          </a:p>
          <a:p>
            <a:endParaRPr lang="en-GB" sz="2800" b="1" dirty="0">
              <a:solidFill>
                <a:srgbClr val="0070C0"/>
              </a:solidFill>
            </a:endParaRPr>
          </a:p>
          <a:p>
            <a:r>
              <a:rPr lang="en-GB" sz="2800" b="1" dirty="0">
                <a:solidFill>
                  <a:srgbClr val="0070C0"/>
                </a:solidFill>
                <a:highlight>
                  <a:srgbClr val="00FF00"/>
                </a:highlight>
              </a:rPr>
              <a:t>SAVE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8D2313-EB6F-0CC6-8ACD-54A4B370D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27" y="1666982"/>
            <a:ext cx="6666265" cy="3524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08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87" y="168956"/>
            <a:ext cx="11734677" cy="1325563"/>
          </a:xfrm>
        </p:spPr>
        <p:txBody>
          <a:bodyPr/>
          <a:lstStyle/>
          <a:p>
            <a:r>
              <a:rPr lang="en-GB" b="1" dirty="0"/>
              <a:t>Contact Details – Nominated Access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FAD9C0-D5E5-8B1E-0F62-D18E4E48523B}"/>
              </a:ext>
            </a:extLst>
          </p:cNvPr>
          <p:cNvSpPr txBox="1"/>
          <p:nvPr/>
        </p:nvSpPr>
        <p:spPr>
          <a:xfrm>
            <a:off x="6679792" y="1242703"/>
            <a:ext cx="5462427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You can add a </a:t>
            </a:r>
            <a:r>
              <a:rPr lang="en-GB" sz="2800" b="1" dirty="0">
                <a:solidFill>
                  <a:srgbClr val="0070C0"/>
                </a:solidFill>
                <a:highlight>
                  <a:srgbClr val="00FF00"/>
                </a:highlight>
              </a:rPr>
              <a:t>sensible adult </a:t>
            </a:r>
            <a:r>
              <a:rPr lang="en-GB" sz="2800" b="1" dirty="0">
                <a:solidFill>
                  <a:srgbClr val="0070C0"/>
                </a:solidFill>
              </a:rPr>
              <a:t>to contact unis / UCAS on your behalf (useful if travelling on results day).</a:t>
            </a:r>
          </a:p>
          <a:p>
            <a:endParaRPr lang="en-GB" sz="1100" b="1" dirty="0">
              <a:solidFill>
                <a:srgbClr val="0070C0"/>
              </a:solidFill>
            </a:endParaRPr>
          </a:p>
          <a:p>
            <a:r>
              <a:rPr lang="en-GB" sz="2800" b="1" dirty="0">
                <a:solidFill>
                  <a:srgbClr val="0070C0"/>
                </a:solidFill>
              </a:rPr>
              <a:t>Saying NO means only you can contact unis.</a:t>
            </a:r>
          </a:p>
          <a:p>
            <a:endParaRPr lang="en-GB" sz="1100" b="1" dirty="0">
              <a:solidFill>
                <a:srgbClr val="0070C0"/>
              </a:solidFill>
            </a:endParaRPr>
          </a:p>
          <a:p>
            <a:r>
              <a:rPr lang="en-GB" sz="2800" b="1" dirty="0">
                <a:solidFill>
                  <a:srgbClr val="0070C0"/>
                </a:solidFill>
              </a:rPr>
              <a:t>A nominated access person is useful – even if you never use it</a:t>
            </a:r>
          </a:p>
          <a:p>
            <a:endParaRPr lang="en-GB" sz="2800" b="1" dirty="0">
              <a:solidFill>
                <a:srgbClr val="0070C0"/>
              </a:solidFill>
            </a:endParaRPr>
          </a:p>
          <a:p>
            <a:r>
              <a:rPr lang="en-GB" sz="2800" b="1" dirty="0">
                <a:solidFill>
                  <a:srgbClr val="0070C0"/>
                </a:solidFill>
                <a:highlight>
                  <a:srgbClr val="00FF00"/>
                </a:highlight>
              </a:rPr>
              <a:t>SAVE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566AC3-27A1-466E-E47D-C09F97D75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37" y="1600200"/>
            <a:ext cx="6095999" cy="3346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1023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87" y="168956"/>
            <a:ext cx="11734677" cy="1325563"/>
          </a:xfrm>
        </p:spPr>
        <p:txBody>
          <a:bodyPr/>
          <a:lstStyle/>
          <a:p>
            <a:r>
              <a:rPr lang="en-GB" b="1" dirty="0"/>
              <a:t>Finance &amp; Funding – Source of Funding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FAD9C0-D5E5-8B1E-0F62-D18E4E48523B}"/>
              </a:ext>
            </a:extLst>
          </p:cNvPr>
          <p:cNvSpPr txBox="1"/>
          <p:nvPr/>
        </p:nvSpPr>
        <p:spPr>
          <a:xfrm>
            <a:off x="6554912" y="801384"/>
            <a:ext cx="56370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This is REALLY important to get right (it is where your student finance comes from).</a:t>
            </a:r>
          </a:p>
          <a:p>
            <a:r>
              <a:rPr lang="en-GB" sz="2800" b="1" dirty="0">
                <a:solidFill>
                  <a:srgbClr val="0070C0"/>
                </a:solidFill>
              </a:rPr>
              <a:t>Always the second option </a:t>
            </a:r>
            <a:r>
              <a:rPr lang="en-GB" sz="2800" b="1" dirty="0">
                <a:solidFill>
                  <a:srgbClr val="0070C0"/>
                </a:solidFill>
                <a:highlight>
                  <a:srgbClr val="00FF00"/>
                </a:highlight>
              </a:rPr>
              <a:t>UK, Chl or EU student finance services </a:t>
            </a:r>
            <a:r>
              <a:rPr lang="en-GB" sz="2800" b="1" dirty="0">
                <a:solidFill>
                  <a:srgbClr val="0070C0"/>
                </a:solidFill>
              </a:rPr>
              <a:t>(not any other option).</a:t>
            </a:r>
          </a:p>
          <a:p>
            <a:r>
              <a:rPr lang="en-GB" sz="2800" b="1" dirty="0">
                <a:solidFill>
                  <a:srgbClr val="0070C0"/>
                </a:solidFill>
              </a:rPr>
              <a:t>And </a:t>
            </a:r>
            <a:r>
              <a:rPr lang="en-GB" sz="2800" b="1" dirty="0">
                <a:solidFill>
                  <a:srgbClr val="0070C0"/>
                </a:solidFill>
                <a:highlight>
                  <a:srgbClr val="00FF00"/>
                </a:highlight>
              </a:rPr>
              <a:t>Brighton &amp; Hove, East or West Sussex. Wherever you live and people at home pay council tax.</a:t>
            </a:r>
          </a:p>
          <a:p>
            <a:endParaRPr lang="en-GB" sz="2800" b="1" dirty="0">
              <a:solidFill>
                <a:srgbClr val="0070C0"/>
              </a:solidFill>
            </a:endParaRPr>
          </a:p>
          <a:p>
            <a:r>
              <a:rPr lang="en-GB" sz="2800" b="1" dirty="0">
                <a:solidFill>
                  <a:srgbClr val="0070C0"/>
                </a:solidFill>
                <a:highlight>
                  <a:srgbClr val="00FF00"/>
                </a:highlight>
              </a:rPr>
              <a:t>SAVE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3DBE97-804B-96A1-45F4-D360BE830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87" y="1847827"/>
            <a:ext cx="6056492" cy="3162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0776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87" y="168956"/>
            <a:ext cx="11734677" cy="1325563"/>
          </a:xfrm>
        </p:spPr>
        <p:txBody>
          <a:bodyPr/>
          <a:lstStyle/>
          <a:p>
            <a:r>
              <a:rPr lang="en-GB" b="1" dirty="0"/>
              <a:t>Diversity &amp; Inclusion– Parental Education/Occupational Background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452B4-0AEF-7A87-8850-68454EE91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70" y="2022487"/>
            <a:ext cx="4695236" cy="2436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FAD9C0-D5E5-8B1E-0F62-D18E4E48523B}"/>
              </a:ext>
            </a:extLst>
          </p:cNvPr>
          <p:cNvSpPr txBox="1"/>
          <p:nvPr/>
        </p:nvSpPr>
        <p:spPr>
          <a:xfrm>
            <a:off x="5013789" y="1407559"/>
            <a:ext cx="7178211" cy="480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You do need to complete this section although you can choose to prefer not to say. It is helpful for </a:t>
            </a:r>
            <a:r>
              <a:rPr lang="en-GB" sz="2800" b="1">
                <a:solidFill>
                  <a:srgbClr val="0070C0"/>
                </a:solidFill>
              </a:rPr>
              <a:t>unis to </a:t>
            </a:r>
            <a:r>
              <a:rPr lang="en-GB" sz="2800" b="1" dirty="0">
                <a:solidFill>
                  <a:srgbClr val="0070C0"/>
                </a:solidFill>
              </a:rPr>
              <a:t>know who their students are though!</a:t>
            </a:r>
          </a:p>
          <a:p>
            <a:endParaRPr lang="en-GB" sz="1050" b="1" dirty="0">
              <a:solidFill>
                <a:srgbClr val="0070C0"/>
              </a:solidFill>
              <a:highlight>
                <a:srgbClr val="00FF00"/>
              </a:highlight>
            </a:endParaRPr>
          </a:p>
          <a:p>
            <a:r>
              <a:rPr lang="en-GB" sz="2800" b="1" dirty="0">
                <a:solidFill>
                  <a:srgbClr val="0070C0"/>
                </a:solidFill>
                <a:highlight>
                  <a:srgbClr val="00FF00"/>
                </a:highlight>
              </a:rPr>
              <a:t>Parental background is very important – if the parent you live with has no university degree say no.</a:t>
            </a:r>
          </a:p>
          <a:p>
            <a:endParaRPr lang="en-GB" sz="1600" b="1" dirty="0">
              <a:solidFill>
                <a:srgbClr val="0070C0"/>
              </a:solidFill>
              <a:highlight>
                <a:srgbClr val="00FF00"/>
              </a:highlight>
            </a:endParaRPr>
          </a:p>
          <a:p>
            <a:r>
              <a:rPr lang="en-GB" sz="2800" b="1" dirty="0">
                <a:solidFill>
                  <a:srgbClr val="0070C0"/>
                </a:solidFill>
                <a:highlight>
                  <a:srgbClr val="00FF00"/>
                </a:highlight>
              </a:rPr>
              <a:t>Also try and put your occupational background if you can.</a:t>
            </a:r>
            <a:endParaRPr lang="en-GB" sz="2800" b="1" dirty="0">
              <a:solidFill>
                <a:srgbClr val="0070C0"/>
              </a:solidFill>
            </a:endParaRPr>
          </a:p>
          <a:p>
            <a:r>
              <a:rPr lang="en-GB" sz="2800" b="1" dirty="0">
                <a:solidFill>
                  <a:srgbClr val="0070C0"/>
                </a:solidFill>
                <a:highlight>
                  <a:srgbClr val="00FF00"/>
                </a:highlight>
              </a:rPr>
              <a:t>SAVE</a:t>
            </a:r>
          </a:p>
        </p:txBody>
      </p:sp>
    </p:spTree>
    <p:extLst>
      <p:ext uri="{BB962C8B-B14F-4D97-AF65-F5344CB8AC3E}">
        <p14:creationId xmlns:p14="http://schemas.microsoft.com/office/powerpoint/2010/main" val="684514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87" y="168956"/>
            <a:ext cx="11734677" cy="1325563"/>
          </a:xfrm>
        </p:spPr>
        <p:txBody>
          <a:bodyPr/>
          <a:lstStyle/>
          <a:p>
            <a:r>
              <a:rPr lang="en-GB" b="1" dirty="0"/>
              <a:t>More About You</a:t>
            </a:r>
            <a:br>
              <a:rPr lang="en-GB" b="1" dirty="0"/>
            </a:br>
            <a:r>
              <a:rPr lang="en-GB" b="1" dirty="0"/>
              <a:t>Health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FAD9C0-D5E5-8B1E-0F62-D18E4E48523B}"/>
              </a:ext>
            </a:extLst>
          </p:cNvPr>
          <p:cNvSpPr txBox="1"/>
          <p:nvPr/>
        </p:nvSpPr>
        <p:spPr>
          <a:xfrm>
            <a:off x="5691882" y="287675"/>
            <a:ext cx="633573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Use this section to disclose any </a:t>
            </a:r>
            <a:r>
              <a:rPr lang="en-GB" sz="2800" b="1" dirty="0">
                <a:solidFill>
                  <a:srgbClr val="0070C0"/>
                </a:solidFill>
                <a:highlight>
                  <a:srgbClr val="00FF00"/>
                </a:highlight>
              </a:rPr>
              <a:t>physical or mental health impairments or learning difficulties.</a:t>
            </a:r>
          </a:p>
          <a:p>
            <a:endParaRPr lang="en-GB" sz="2800" b="1" dirty="0">
              <a:solidFill>
                <a:srgbClr val="0070C0"/>
              </a:solidFill>
            </a:endParaRPr>
          </a:p>
          <a:p>
            <a:r>
              <a:rPr lang="en-GB" sz="2800" b="1" dirty="0">
                <a:solidFill>
                  <a:srgbClr val="0070C0"/>
                </a:solidFill>
              </a:rPr>
              <a:t>It is very important that unis support you.</a:t>
            </a:r>
          </a:p>
          <a:p>
            <a:endParaRPr lang="en-GB" sz="2800" b="1" dirty="0">
              <a:solidFill>
                <a:srgbClr val="0070C0"/>
              </a:solidFill>
            </a:endParaRPr>
          </a:p>
          <a:p>
            <a:r>
              <a:rPr lang="en-GB" sz="2800" b="1" dirty="0">
                <a:solidFill>
                  <a:srgbClr val="0070C0"/>
                </a:solidFill>
              </a:rPr>
              <a:t>Add in the free text Extra Time %, Study Support on your timetable and anything else unis need to know to make your studies successful. This info will also go on your reference.</a:t>
            </a:r>
          </a:p>
          <a:p>
            <a:r>
              <a:rPr lang="en-GB" sz="2800" b="1" dirty="0">
                <a:solidFill>
                  <a:srgbClr val="0070C0"/>
                </a:solidFill>
                <a:highlight>
                  <a:srgbClr val="00FF00"/>
                </a:highlight>
              </a:rPr>
              <a:t>SAVE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3D87A9-C2B2-0DC2-7115-33FBF685E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78" y="1839074"/>
            <a:ext cx="5176405" cy="308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2031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87" y="168956"/>
            <a:ext cx="11734677" cy="1325563"/>
          </a:xfrm>
        </p:spPr>
        <p:txBody>
          <a:bodyPr/>
          <a:lstStyle/>
          <a:p>
            <a:r>
              <a:rPr lang="en-GB" b="1" dirty="0"/>
              <a:t>More About You</a:t>
            </a:r>
            <a:br>
              <a:rPr lang="en-GB" b="1" dirty="0"/>
            </a:br>
            <a:r>
              <a:rPr lang="en-GB" b="1" dirty="0"/>
              <a:t>Caring Responsibilities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FAD9C0-D5E5-8B1E-0F62-D18E4E48523B}"/>
              </a:ext>
            </a:extLst>
          </p:cNvPr>
          <p:cNvSpPr txBox="1"/>
          <p:nvPr/>
        </p:nvSpPr>
        <p:spPr>
          <a:xfrm>
            <a:off x="6893958" y="1338451"/>
            <a:ext cx="513365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Complete the rest of this section.</a:t>
            </a:r>
          </a:p>
          <a:p>
            <a:endParaRPr lang="en-GB" sz="2800" b="1" dirty="0">
              <a:solidFill>
                <a:srgbClr val="0070C0"/>
              </a:solidFill>
            </a:endParaRPr>
          </a:p>
          <a:p>
            <a:r>
              <a:rPr lang="en-GB" sz="2800" b="1" dirty="0">
                <a:solidFill>
                  <a:srgbClr val="0070C0"/>
                </a:solidFill>
                <a:highlight>
                  <a:srgbClr val="FFFF00"/>
                </a:highlight>
              </a:rPr>
              <a:t>Caring responsibilities </a:t>
            </a:r>
            <a:r>
              <a:rPr lang="en-GB" sz="2800" b="1" dirty="0">
                <a:solidFill>
                  <a:srgbClr val="0070C0"/>
                </a:solidFill>
              </a:rPr>
              <a:t>– you are a Young Carer if you have someone in your household that has a mental, physical health condition or an addiction.</a:t>
            </a:r>
          </a:p>
          <a:p>
            <a:endParaRPr lang="en-GB" sz="2800" b="1" dirty="0">
              <a:solidFill>
                <a:srgbClr val="0070C0"/>
              </a:solidFill>
            </a:endParaRPr>
          </a:p>
          <a:p>
            <a:r>
              <a:rPr lang="en-GB" sz="2800" b="1" dirty="0">
                <a:solidFill>
                  <a:srgbClr val="0070C0"/>
                </a:solidFill>
                <a:highlight>
                  <a:srgbClr val="00FF00"/>
                </a:highlight>
              </a:rPr>
              <a:t>SAVE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3DEE27-3564-1168-2CC3-4FE485E16D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562"/>
          <a:stretch/>
        </p:blipFill>
        <p:spPr>
          <a:xfrm>
            <a:off x="318499" y="1784904"/>
            <a:ext cx="6185041" cy="3939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5554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87" y="168956"/>
            <a:ext cx="11734677" cy="1325563"/>
          </a:xfrm>
        </p:spPr>
        <p:txBody>
          <a:bodyPr/>
          <a:lstStyle/>
          <a:p>
            <a:r>
              <a:rPr lang="en-GB" b="1" dirty="0"/>
              <a:t>More About You – Free School Meals/Free College Meals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FAD9C0-D5E5-8B1E-0F62-D18E4E48523B}"/>
              </a:ext>
            </a:extLst>
          </p:cNvPr>
          <p:cNvSpPr txBox="1"/>
          <p:nvPr/>
        </p:nvSpPr>
        <p:spPr>
          <a:xfrm>
            <a:off x="7058345" y="1387011"/>
            <a:ext cx="5133655" cy="483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This is very important.</a:t>
            </a:r>
          </a:p>
          <a:p>
            <a:r>
              <a:rPr lang="en-GB" sz="2800" b="1" dirty="0">
                <a:solidFill>
                  <a:srgbClr val="0070C0"/>
                </a:solidFill>
              </a:rPr>
              <a:t>If you have EVER had </a:t>
            </a:r>
            <a:r>
              <a:rPr lang="en-GB" sz="2800" b="1" dirty="0">
                <a:solidFill>
                  <a:srgbClr val="0070C0"/>
                </a:solidFill>
                <a:highlight>
                  <a:srgbClr val="00FF00"/>
                </a:highlight>
              </a:rPr>
              <a:t>Free school meals at ANY time in secondary or Free College Meals</a:t>
            </a:r>
            <a:r>
              <a:rPr lang="en-GB" sz="2800" b="1" dirty="0">
                <a:solidFill>
                  <a:srgbClr val="0070C0"/>
                </a:solidFill>
              </a:rPr>
              <a:t> – vouchers or otherwise, please say </a:t>
            </a:r>
            <a:r>
              <a:rPr lang="en-GB" sz="2800" b="1" dirty="0">
                <a:solidFill>
                  <a:srgbClr val="0070C0"/>
                </a:solidFill>
                <a:highlight>
                  <a:srgbClr val="00FF00"/>
                </a:highlight>
              </a:rPr>
              <a:t>YES.</a:t>
            </a:r>
          </a:p>
          <a:p>
            <a:endParaRPr lang="en-GB" sz="1050" b="1" dirty="0">
              <a:solidFill>
                <a:srgbClr val="0070C0"/>
              </a:solidFill>
            </a:endParaRPr>
          </a:p>
          <a:p>
            <a:r>
              <a:rPr lang="en-GB" sz="2800" b="1" dirty="0">
                <a:solidFill>
                  <a:srgbClr val="0070C0"/>
                </a:solidFill>
              </a:rPr>
              <a:t>You will get your UCAS application for free this year (saving £28.50). </a:t>
            </a:r>
          </a:p>
          <a:p>
            <a:endParaRPr lang="en-GB" sz="1600" b="1" dirty="0">
              <a:solidFill>
                <a:srgbClr val="0070C0"/>
              </a:solidFill>
            </a:endParaRPr>
          </a:p>
          <a:p>
            <a:r>
              <a:rPr lang="en-GB" sz="2800" b="1" dirty="0">
                <a:solidFill>
                  <a:srgbClr val="0070C0"/>
                </a:solidFill>
                <a:highlight>
                  <a:srgbClr val="00FF00"/>
                </a:highlight>
              </a:rPr>
              <a:t>SAVE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A5140A-482D-2D4F-FB07-D5066649B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87" y="1839270"/>
            <a:ext cx="6806125" cy="3421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3073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25" y="67633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What’s this session about?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26" y="1284270"/>
            <a:ext cx="5670104" cy="4911047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Register for the UCAS Hub (if you haven’t done so already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  <a:highlight>
                  <a:srgbClr val="FFFF00"/>
                </a:highlight>
              </a:rPr>
              <a:t>Use your PERSONAL EMAIL ADDRESS (NOT BHASVIC)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Starting your UCAS form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Completing some of the parts that are easy to get wrong!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691636-C75C-0848-E69C-3D67A3B11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12949"/>
            <a:ext cx="5670104" cy="2496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9292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87" y="168956"/>
            <a:ext cx="11734677" cy="1325563"/>
          </a:xfrm>
        </p:spPr>
        <p:txBody>
          <a:bodyPr/>
          <a:lstStyle/>
          <a:p>
            <a:r>
              <a:rPr lang="en-GB" b="1" dirty="0"/>
              <a:t>Education section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FAD9C0-D5E5-8B1E-0F62-D18E4E48523B}"/>
              </a:ext>
            </a:extLst>
          </p:cNvPr>
          <p:cNvSpPr txBox="1"/>
          <p:nvPr/>
        </p:nvSpPr>
        <p:spPr>
          <a:xfrm>
            <a:off x="6291209" y="168956"/>
            <a:ext cx="5888153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This is the most complex section which is really important to get right.</a:t>
            </a:r>
          </a:p>
          <a:p>
            <a:endParaRPr lang="en-GB" sz="1200" b="1" dirty="0">
              <a:solidFill>
                <a:srgbClr val="0070C0"/>
              </a:solidFill>
            </a:endParaRPr>
          </a:p>
          <a:p>
            <a:r>
              <a:rPr lang="en-GB" sz="2800" b="1" dirty="0">
                <a:solidFill>
                  <a:srgbClr val="0070C0"/>
                </a:solidFill>
                <a:highlight>
                  <a:srgbClr val="00FF00"/>
                </a:highlight>
              </a:rPr>
              <a:t>Any wrong grades or qualifications missed means you may well not get offers.</a:t>
            </a:r>
          </a:p>
          <a:p>
            <a:endParaRPr lang="en-GB" sz="1200" b="1" dirty="0">
              <a:solidFill>
                <a:srgbClr val="0070C0"/>
              </a:solidFill>
            </a:endParaRPr>
          </a:p>
          <a:p>
            <a:r>
              <a:rPr lang="en-GB" sz="2800" b="1" dirty="0">
                <a:solidFill>
                  <a:srgbClr val="0070C0"/>
                </a:solidFill>
              </a:rPr>
              <a:t>It is too tricky to explain on slides – start it but use the helpsheet to double check you have got it right.</a:t>
            </a:r>
          </a:p>
          <a:p>
            <a:r>
              <a:rPr lang="en-GB" sz="2800" b="1" dirty="0">
                <a:solidFill>
                  <a:srgbClr val="0070C0"/>
                </a:solidFill>
              </a:rPr>
              <a:t>Add BHASVIC as a place of education.</a:t>
            </a:r>
          </a:p>
          <a:p>
            <a:endParaRPr lang="en-GB" sz="2800" b="1" dirty="0">
              <a:solidFill>
                <a:srgbClr val="0070C0"/>
              </a:solidFill>
            </a:endParaRPr>
          </a:p>
          <a:p>
            <a:r>
              <a:rPr lang="en-GB" sz="2800" b="1" dirty="0">
                <a:solidFill>
                  <a:srgbClr val="0070C0"/>
                </a:solidFill>
                <a:highlight>
                  <a:srgbClr val="00FF00"/>
                </a:highlight>
              </a:rPr>
              <a:t>SAVE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0C94E9-FF41-883D-E9E8-F65E299B5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65" y="1828603"/>
            <a:ext cx="5802535" cy="3703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2655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87" y="168956"/>
            <a:ext cx="11734677" cy="1325563"/>
          </a:xfrm>
        </p:spPr>
        <p:txBody>
          <a:bodyPr/>
          <a:lstStyle/>
          <a:p>
            <a:r>
              <a:rPr lang="en-GB" b="1" dirty="0"/>
              <a:t>Education section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FAD9C0-D5E5-8B1E-0F62-D18E4E48523B}"/>
              </a:ext>
            </a:extLst>
          </p:cNvPr>
          <p:cNvSpPr txBox="1"/>
          <p:nvPr/>
        </p:nvSpPr>
        <p:spPr>
          <a:xfrm>
            <a:off x="7397922" y="534256"/>
            <a:ext cx="45011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Add your secondary school and if you have studied </a:t>
            </a:r>
            <a:r>
              <a:rPr lang="en-GB" sz="2800" b="1" dirty="0">
                <a:solidFill>
                  <a:srgbClr val="0070C0"/>
                </a:solidFill>
                <a:highlight>
                  <a:srgbClr val="00FF00"/>
                </a:highlight>
              </a:rPr>
              <a:t>Combined Science </a:t>
            </a:r>
            <a:r>
              <a:rPr lang="en-GB" sz="2800" b="1" dirty="0">
                <a:solidFill>
                  <a:srgbClr val="0070C0"/>
                </a:solidFill>
              </a:rPr>
              <a:t>choose </a:t>
            </a:r>
            <a:r>
              <a:rPr lang="en-GB" sz="2800" b="1" dirty="0">
                <a:solidFill>
                  <a:srgbClr val="0070C0"/>
                </a:solidFill>
                <a:highlight>
                  <a:srgbClr val="00FF00"/>
                </a:highlight>
              </a:rPr>
              <a:t>Add qualification Double Award.</a:t>
            </a:r>
          </a:p>
          <a:p>
            <a:endParaRPr lang="en-GB" sz="2800" b="1" dirty="0">
              <a:solidFill>
                <a:srgbClr val="0070C0"/>
              </a:solidFill>
            </a:endParaRPr>
          </a:p>
          <a:p>
            <a:r>
              <a:rPr lang="en-GB" sz="2800" b="1" dirty="0">
                <a:solidFill>
                  <a:srgbClr val="0070C0"/>
                </a:solidFill>
              </a:rPr>
              <a:t>It is a tricky one and easy to get wrong.</a:t>
            </a:r>
          </a:p>
          <a:p>
            <a:endParaRPr lang="en-GB" sz="2800" b="1" dirty="0">
              <a:solidFill>
                <a:srgbClr val="0070C0"/>
              </a:solidFill>
            </a:endParaRPr>
          </a:p>
          <a:p>
            <a:r>
              <a:rPr lang="en-GB" sz="2800" b="1" dirty="0">
                <a:solidFill>
                  <a:srgbClr val="0070C0"/>
                </a:solidFill>
                <a:highlight>
                  <a:srgbClr val="00FF00"/>
                </a:highlight>
              </a:rPr>
              <a:t>SAVE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E6BE87-A45F-5207-2A91-7A70247D5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36" y="1476910"/>
            <a:ext cx="6824229" cy="3904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8029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87" y="168956"/>
            <a:ext cx="11734677" cy="1325563"/>
          </a:xfrm>
        </p:spPr>
        <p:txBody>
          <a:bodyPr/>
          <a:lstStyle/>
          <a:p>
            <a:r>
              <a:rPr lang="en-GB" b="1" dirty="0"/>
              <a:t>Education section - ULN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FAD9C0-D5E5-8B1E-0F62-D18E4E48523B}"/>
              </a:ext>
            </a:extLst>
          </p:cNvPr>
          <p:cNvSpPr txBox="1"/>
          <p:nvPr/>
        </p:nvSpPr>
        <p:spPr>
          <a:xfrm>
            <a:off x="7623424" y="534256"/>
            <a:ext cx="427563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On the Education page add your </a:t>
            </a:r>
            <a:r>
              <a:rPr lang="en-GB" sz="2800" b="1" dirty="0">
                <a:solidFill>
                  <a:srgbClr val="0070C0"/>
                </a:solidFill>
                <a:highlight>
                  <a:srgbClr val="00FF00"/>
                </a:highlight>
              </a:rPr>
              <a:t>ULN (Unique Leaner Number).</a:t>
            </a:r>
          </a:p>
          <a:p>
            <a:endParaRPr lang="en-GB" sz="2800" b="1" dirty="0">
              <a:solidFill>
                <a:srgbClr val="0070C0"/>
              </a:solidFill>
            </a:endParaRPr>
          </a:p>
          <a:p>
            <a:r>
              <a:rPr lang="en-GB" sz="2800" b="1" dirty="0">
                <a:solidFill>
                  <a:srgbClr val="0070C0"/>
                </a:solidFill>
              </a:rPr>
              <a:t>You can copy and paste it from your CEDAR personal details.</a:t>
            </a:r>
          </a:p>
          <a:p>
            <a:endParaRPr lang="en-GB" sz="2800" b="1" dirty="0">
              <a:solidFill>
                <a:srgbClr val="0070C0"/>
              </a:solidFill>
            </a:endParaRPr>
          </a:p>
          <a:p>
            <a:r>
              <a:rPr lang="en-GB" sz="2800" b="1" dirty="0">
                <a:solidFill>
                  <a:srgbClr val="0070C0"/>
                </a:solidFill>
              </a:rPr>
              <a:t>This is important as it is how unis link to your results on results day.</a:t>
            </a:r>
          </a:p>
          <a:p>
            <a:endParaRPr lang="en-GB" sz="2800" b="1" dirty="0">
              <a:solidFill>
                <a:srgbClr val="0070C0"/>
              </a:solidFill>
            </a:endParaRPr>
          </a:p>
          <a:p>
            <a:r>
              <a:rPr lang="en-GB" sz="2800" b="1" dirty="0">
                <a:solidFill>
                  <a:srgbClr val="0070C0"/>
                </a:solidFill>
                <a:highlight>
                  <a:srgbClr val="00FF00"/>
                </a:highlight>
              </a:rPr>
              <a:t>SAVE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44A304-79B3-7823-FD8A-B1AD9D555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30" y="1494519"/>
            <a:ext cx="6934450" cy="396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0870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137" y="164156"/>
            <a:ext cx="10515600" cy="1325563"/>
          </a:xfrm>
        </p:spPr>
        <p:txBody>
          <a:bodyPr/>
          <a:lstStyle/>
          <a:p>
            <a:r>
              <a:rPr lang="en-GB" b="1" dirty="0"/>
              <a:t>Checking your application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0019" y="1394675"/>
            <a:ext cx="1157184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70C0"/>
                </a:solidFill>
                <a:highlight>
                  <a:srgbClr val="00FF00"/>
                </a:highlight>
              </a:rPr>
              <a:t>Early Apps (Oxbridge &amp; Medics) </a:t>
            </a:r>
            <a:r>
              <a:rPr lang="en-GB" sz="2800" b="1" dirty="0">
                <a:solidFill>
                  <a:srgbClr val="0070C0"/>
                </a:solidFill>
              </a:rPr>
              <a:t>- will be checked early in the summer break (no need for a choice or PS that will be added early September)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70C0"/>
                </a:solidFill>
                <a:highlight>
                  <a:srgbClr val="00FF00"/>
                </a:highlight>
              </a:rPr>
              <a:t>UCAS – </a:t>
            </a:r>
            <a:r>
              <a:rPr lang="en-GB" sz="2800" b="1" dirty="0">
                <a:solidFill>
                  <a:srgbClr val="0070C0"/>
                </a:solidFill>
              </a:rPr>
              <a:t>You will complete the rest of your application at home and attend an Apply session so we go through an early check.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70C0"/>
                </a:solidFill>
              </a:rPr>
              <a:t>It will then be checked by a Guidance Manager when all completed and General Office will also check before it goes to UCAS.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70C0"/>
                </a:solidFill>
                <a:highlight>
                  <a:srgbClr val="FFFF00"/>
                </a:highlight>
              </a:rPr>
              <a:t>*It is your responsibility to add qualifications and check grades are correct. Also to add all relevant details*. </a:t>
            </a:r>
          </a:p>
        </p:txBody>
      </p:sp>
    </p:spTree>
    <p:extLst>
      <p:ext uri="{BB962C8B-B14F-4D97-AF65-F5344CB8AC3E}">
        <p14:creationId xmlns:p14="http://schemas.microsoft.com/office/powerpoint/2010/main" val="192140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476" y="133967"/>
            <a:ext cx="11706545" cy="1325563"/>
          </a:xfrm>
        </p:spPr>
        <p:txBody>
          <a:bodyPr>
            <a:normAutofit/>
          </a:bodyPr>
          <a:lstStyle/>
          <a:p>
            <a:r>
              <a:rPr lang="en-GB" b="1" dirty="0"/>
              <a:t>The UCAS Hub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8118" y="1659668"/>
            <a:ext cx="6096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70C0"/>
                </a:solidFill>
              </a:rPr>
              <a:t>First steps first…register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70C0"/>
                </a:solidFill>
              </a:rPr>
              <a:t>Already registered? Log in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0B186C-57F3-3D73-9D8D-628106A68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950" y="1020995"/>
            <a:ext cx="5562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73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476" y="133967"/>
            <a:ext cx="11727095" cy="1325563"/>
          </a:xfrm>
        </p:spPr>
        <p:txBody>
          <a:bodyPr/>
          <a:lstStyle/>
          <a:p>
            <a:r>
              <a:rPr lang="en-GB" b="1" dirty="0"/>
              <a:t>Your UCAS Application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762" y="1341169"/>
            <a:ext cx="1095181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70C0"/>
                </a:solidFill>
              </a:rPr>
              <a:t>If you are </a:t>
            </a:r>
            <a:r>
              <a:rPr lang="en-GB" sz="2800" b="1" dirty="0">
                <a:solidFill>
                  <a:srgbClr val="FF0000"/>
                </a:solidFill>
              </a:rPr>
              <a:t>DEFINITELY</a:t>
            </a:r>
            <a:r>
              <a:rPr lang="en-GB" sz="2800" b="1" dirty="0">
                <a:solidFill>
                  <a:srgbClr val="0070C0"/>
                </a:solidFill>
              </a:rPr>
              <a:t> taking a gap year and not intending to apply this year then register for the UCAS Hub and take a look around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70C0"/>
                </a:solidFill>
              </a:rPr>
              <a:t>If you are considering applying this year, or have definitely decided to do so, then register and start completing the application</a:t>
            </a:r>
          </a:p>
          <a:p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476" y="133967"/>
            <a:ext cx="11727095" cy="1325563"/>
          </a:xfrm>
        </p:spPr>
        <p:txBody>
          <a:bodyPr/>
          <a:lstStyle/>
          <a:p>
            <a:r>
              <a:rPr lang="en-GB" b="1" dirty="0"/>
              <a:t>Helpsheet Resources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762" y="1341169"/>
            <a:ext cx="803394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70C0"/>
                </a:solidFill>
              </a:rPr>
              <a:t>You will find all the info you need on the </a:t>
            </a:r>
            <a:r>
              <a:rPr lang="en-GB" sz="2800" b="1" dirty="0">
                <a:solidFill>
                  <a:srgbClr val="0070C0"/>
                </a:solidFill>
                <a:hlinkClick r:id="rId3"/>
              </a:rPr>
              <a:t>Welcome to the UCAS Pathway Sharepoint page</a:t>
            </a:r>
            <a:r>
              <a:rPr lang="en-GB" sz="2800" b="1" dirty="0">
                <a:solidFill>
                  <a:srgbClr val="0070C0"/>
                </a:solidFill>
              </a:rPr>
              <a:t> along with lots of other UCAS resources.</a:t>
            </a:r>
          </a:p>
          <a:p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4AB0ED-24D1-8B22-66D3-8226C2C7E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5434" y="672095"/>
            <a:ext cx="2543175" cy="239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D7CECB-5309-554B-74C2-90493C106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427" y="3548281"/>
            <a:ext cx="6534364" cy="1744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FCDFEB-CB4F-5F02-6DEA-D687D0AD9D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7887" y="3956234"/>
            <a:ext cx="6698751" cy="1904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5256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476" y="133967"/>
            <a:ext cx="11572981" cy="1325563"/>
          </a:xfrm>
        </p:spPr>
        <p:txBody>
          <a:bodyPr>
            <a:normAutofit/>
          </a:bodyPr>
          <a:lstStyle/>
          <a:p>
            <a:r>
              <a:rPr lang="en-GB" b="1" dirty="0"/>
              <a:t>Explore the Widgets: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762" y="1614942"/>
            <a:ext cx="1095181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b="1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5EE292-92FF-FDF1-B961-655D0718D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0944">
            <a:off x="969565" y="2728151"/>
            <a:ext cx="4575316" cy="2352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B3F0AF-F8E7-8420-2CB8-20C96B28D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085" y="2987577"/>
            <a:ext cx="5508179" cy="290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C86D29-6D99-61D9-387B-14591F263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1579" y="133967"/>
            <a:ext cx="3116838" cy="3241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9A447A-6A26-0C12-0E17-1DF498A47C55}"/>
              </a:ext>
            </a:extLst>
          </p:cNvPr>
          <p:cNvSpPr txBox="1"/>
          <p:nvPr/>
        </p:nvSpPr>
        <p:spPr>
          <a:xfrm>
            <a:off x="211476" y="842153"/>
            <a:ext cx="6699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b="1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70C0"/>
                </a:solidFill>
              </a:rPr>
              <a:t>You know your predicted grades.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70C0"/>
                </a:solidFill>
              </a:rPr>
              <a:t>Try the UCAS tariff point calculator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2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477" y="133967"/>
            <a:ext cx="10515600" cy="1325563"/>
          </a:xfrm>
        </p:spPr>
        <p:txBody>
          <a:bodyPr/>
          <a:lstStyle/>
          <a:p>
            <a:r>
              <a:rPr lang="en-GB" b="1" dirty="0"/>
              <a:t>Your application form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477" y="1128974"/>
            <a:ext cx="114449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Definitely applying?</a:t>
            </a:r>
          </a:p>
          <a:p>
            <a:r>
              <a:rPr lang="en-GB" sz="2800" b="1" dirty="0">
                <a:solidFill>
                  <a:srgbClr val="0070C0"/>
                </a:solidFill>
              </a:rPr>
              <a:t>If you haven’t started an application yet – start one. </a:t>
            </a:r>
          </a:p>
          <a:p>
            <a:r>
              <a:rPr lang="en-GB" sz="2800" b="1" dirty="0">
                <a:solidFill>
                  <a:srgbClr val="0070C0"/>
                </a:solidFill>
                <a:highlight>
                  <a:srgbClr val="FFFF00"/>
                </a:highlight>
              </a:rPr>
              <a:t>Make sure it is for 2025 (even if you are deferring). </a:t>
            </a:r>
          </a:p>
          <a:p>
            <a:r>
              <a:rPr lang="en-GB" sz="2800" b="1" dirty="0">
                <a:solidFill>
                  <a:srgbClr val="0070C0"/>
                </a:solidFill>
              </a:rPr>
              <a:t>Applications and Clearing will still be open for 2024 for a while.</a:t>
            </a:r>
            <a:endParaRPr lang="en-GB" sz="2800" b="1" dirty="0">
              <a:solidFill>
                <a:srgbClr val="0070C0"/>
              </a:solidFill>
              <a:highlight>
                <a:srgbClr val="00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E66DD4-77D0-F8AB-B190-DE25DDB26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76" y="2944856"/>
            <a:ext cx="11299371" cy="307656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6D0F6FD-47D4-B63A-BEAE-152D0653DE8A}"/>
              </a:ext>
            </a:extLst>
          </p:cNvPr>
          <p:cNvSpPr/>
          <p:nvPr/>
        </p:nvSpPr>
        <p:spPr>
          <a:xfrm>
            <a:off x="369870" y="3955551"/>
            <a:ext cx="3318552" cy="7808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105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574" y="-157233"/>
            <a:ext cx="10515600" cy="1325563"/>
          </a:xfrm>
        </p:spPr>
        <p:txBody>
          <a:bodyPr/>
          <a:lstStyle/>
          <a:p>
            <a:r>
              <a:rPr lang="en-GB" b="1" dirty="0"/>
              <a:t>Dashboard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760E93-F706-60F9-E000-9D99F2B91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142" y="1734844"/>
            <a:ext cx="9400854" cy="338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D4E4C4-1BF3-C5BF-3127-65475DE20957}"/>
              </a:ext>
            </a:extLst>
          </p:cNvPr>
          <p:cNvSpPr txBox="1"/>
          <p:nvPr/>
        </p:nvSpPr>
        <p:spPr>
          <a:xfrm>
            <a:off x="478606" y="5194350"/>
            <a:ext cx="11444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highlight>
                  <a:srgbClr val="00FF00"/>
                </a:highlight>
              </a:rPr>
              <a:t>Choices </a:t>
            </a:r>
            <a:r>
              <a:rPr lang="en-GB" sz="2800" b="1" dirty="0">
                <a:solidFill>
                  <a:srgbClr val="0070C0"/>
                </a:solidFill>
              </a:rPr>
              <a:t>and your </a:t>
            </a:r>
            <a:r>
              <a:rPr lang="en-GB" sz="2800" b="1" dirty="0">
                <a:solidFill>
                  <a:srgbClr val="0070C0"/>
                </a:solidFill>
                <a:highlight>
                  <a:srgbClr val="00FF00"/>
                </a:highlight>
              </a:rPr>
              <a:t>personal statement </a:t>
            </a:r>
            <a:r>
              <a:rPr lang="en-GB" sz="2800" b="1" dirty="0">
                <a:solidFill>
                  <a:srgbClr val="0070C0"/>
                </a:solidFill>
              </a:rPr>
              <a:t>are likely to be one of the last things you will add before it is processed.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154A147-FB04-5F2B-8D92-BCD9FF5A1EE7}"/>
              </a:ext>
            </a:extLst>
          </p:cNvPr>
          <p:cNvCxnSpPr>
            <a:cxnSpLocks/>
          </p:cNvCxnSpPr>
          <p:nvPr/>
        </p:nvCxnSpPr>
        <p:spPr>
          <a:xfrm flipH="1">
            <a:off x="3919153" y="1875355"/>
            <a:ext cx="983974" cy="11402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4CEBC18-8825-2515-9B89-951E99EB5C05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6201091" y="3443159"/>
            <a:ext cx="1720284" cy="17511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F73233-E896-655B-4F04-A2D239D49C71}"/>
              </a:ext>
            </a:extLst>
          </p:cNvPr>
          <p:cNvCxnSpPr>
            <a:cxnSpLocks/>
          </p:cNvCxnSpPr>
          <p:nvPr/>
        </p:nvCxnSpPr>
        <p:spPr>
          <a:xfrm flipV="1">
            <a:off x="1503672" y="3657600"/>
            <a:ext cx="3047780" cy="15922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08B3A80-A656-D7FB-E767-F5982F5D314B}"/>
              </a:ext>
            </a:extLst>
          </p:cNvPr>
          <p:cNvSpPr txBox="1"/>
          <p:nvPr/>
        </p:nvSpPr>
        <p:spPr>
          <a:xfrm>
            <a:off x="747030" y="998966"/>
            <a:ext cx="11444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If you </a:t>
            </a:r>
            <a:r>
              <a:rPr lang="en-GB" sz="2800" b="1" dirty="0">
                <a:solidFill>
                  <a:srgbClr val="0070C0"/>
                </a:solidFill>
                <a:highlight>
                  <a:srgbClr val="00FF00"/>
                </a:highlight>
              </a:rPr>
              <a:t>change tutor group </a:t>
            </a:r>
            <a:r>
              <a:rPr lang="en-GB" sz="2800" b="1" dirty="0">
                <a:solidFill>
                  <a:srgbClr val="0070C0"/>
                </a:solidFill>
              </a:rPr>
              <a:t>at anytime tell us we can change it</a:t>
            </a:r>
            <a:endParaRPr lang="en-GB" sz="2800" b="1" dirty="0">
              <a:solidFill>
                <a:srgbClr val="0070C0"/>
              </a:solidFill>
              <a:highlight>
                <a:srgbClr val="00FF00"/>
              </a:highlight>
            </a:endParaRPr>
          </a:p>
          <a:p>
            <a:r>
              <a:rPr lang="en-GB" sz="2800" b="1" dirty="0">
                <a:solidFill>
                  <a:srgbClr val="0070C0"/>
                </a:solidFill>
                <a:highlight>
                  <a:srgbClr val="00FF00"/>
                </a:highlight>
              </a:rPr>
              <a:t>It is linked to BHASVIC which means we can see it on our portal.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5E4398E-0869-B247-4611-6B2DC43A5C42}"/>
              </a:ext>
            </a:extLst>
          </p:cNvPr>
          <p:cNvCxnSpPr>
            <a:cxnSpLocks/>
          </p:cNvCxnSpPr>
          <p:nvPr/>
        </p:nvCxnSpPr>
        <p:spPr>
          <a:xfrm flipH="1">
            <a:off x="1181528" y="1387011"/>
            <a:ext cx="1846034" cy="24567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464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477" y="133967"/>
            <a:ext cx="10515600" cy="1325563"/>
          </a:xfrm>
        </p:spPr>
        <p:txBody>
          <a:bodyPr/>
          <a:lstStyle/>
          <a:p>
            <a:r>
              <a:rPr lang="en-GB" b="1" dirty="0"/>
              <a:t>Your profile: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0121" y="1228397"/>
            <a:ext cx="75904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b="1" dirty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r>
              <a:rPr lang="en-GB" sz="2800" b="1" dirty="0">
                <a:solidFill>
                  <a:srgbClr val="0070C0"/>
                </a:solidFill>
              </a:rPr>
              <a:t>You will need to fill in various sections before your application us complete.</a:t>
            </a:r>
          </a:p>
          <a:p>
            <a:endParaRPr lang="en-GB" sz="2800" b="1" dirty="0">
              <a:solidFill>
                <a:srgbClr val="0070C0"/>
              </a:solidFill>
            </a:endParaRPr>
          </a:p>
          <a:p>
            <a:r>
              <a:rPr lang="en-GB" sz="2800" b="1" dirty="0">
                <a:solidFill>
                  <a:srgbClr val="0070C0"/>
                </a:solidFill>
              </a:rPr>
              <a:t>You can change some personal details (like address) later on, but it is better to have them correct at the start.</a:t>
            </a:r>
          </a:p>
          <a:p>
            <a:endParaRPr lang="en-GB" sz="2800" b="1" dirty="0">
              <a:solidFill>
                <a:srgbClr val="0070C0"/>
              </a:solidFill>
            </a:endParaRPr>
          </a:p>
          <a:p>
            <a:r>
              <a:rPr lang="en-GB" sz="2800" b="1" dirty="0">
                <a:solidFill>
                  <a:srgbClr val="0070C0"/>
                </a:solidFill>
                <a:highlight>
                  <a:srgbClr val="FFFF00"/>
                </a:highlight>
              </a:rPr>
              <a:t>*Universities will not be aware of info about you unless it is added to your application.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378926-5FB2-0306-E42B-2999EF40A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859" y="349870"/>
            <a:ext cx="3472664" cy="2518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5A732E-2ECA-E071-79B3-AEC794F82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859" y="4205583"/>
            <a:ext cx="3472664" cy="19990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6FC235-C6F9-294B-70FE-44D801C0E7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7859" y="2796268"/>
            <a:ext cx="3472664" cy="160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674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3">
  <a:themeElements>
    <a:clrScheme name="Custom 2">
      <a:dk1>
        <a:srgbClr val="EC6839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HASVIC">
      <a:majorFont>
        <a:latin typeface="Poppins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torial Template.potx [Read-Only]" id="{A1BF4888-3E3A-4876-AC12-9331C0279DE1}" vid="{BB08BBBB-2AC5-4304-8FF8-C6996E429FAC}"/>
    </a:ext>
  </a:extLst>
</a:theme>
</file>

<file path=ppt/theme/theme2.xml><?xml version="1.0" encoding="utf-8"?>
<a:theme xmlns:a="http://schemas.openxmlformats.org/drawingml/2006/main" name="1_Presentation3">
  <a:themeElements>
    <a:clrScheme name="Custom 2">
      <a:dk1>
        <a:srgbClr val="EC6839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HASVIC">
      <a:majorFont>
        <a:latin typeface="Poppins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2017 (Orange).potx" id="{CE0A8536-C516-4172-8435-3392920B3619}" vid="{5F304386-2140-4426-AE02-3571864F4AE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E1758635C5704A81C960A706FF3D8B" ma:contentTypeVersion="21" ma:contentTypeDescription="Create a new document." ma:contentTypeScope="" ma:versionID="20a66f2f609bd465499d91e355c26274">
  <xsd:schema xmlns:xsd="http://www.w3.org/2001/XMLSchema" xmlns:xs="http://www.w3.org/2001/XMLSchema" xmlns:p="http://schemas.microsoft.com/office/2006/metadata/properties" xmlns:ns2="a42d3757-f9d7-4809-883c-bb62f68f62c1" xmlns:ns3="551b2f6e-8cea-4e90-84a4-884f5e1c1b49" targetNamespace="http://schemas.microsoft.com/office/2006/metadata/properties" ma:root="true" ma:fieldsID="6c01cb038351cb719e40d764fd0c804a" ns2:_="" ns3:_="">
    <xsd:import namespace="a42d3757-f9d7-4809-883c-bb62f68f62c1"/>
    <xsd:import namespace="551b2f6e-8cea-4e90-84a4-884f5e1c1b49"/>
    <xsd:element name="properties">
      <xsd:complexType>
        <xsd:sequence>
          <xsd:element name="documentManagement">
            <xsd:complexType>
              <xsd:all>
                <xsd:element ref="ns2:jd508db8f19949f1ba90c39e3ad82cac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_Flow_SignoffStatu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2d3757-f9d7-4809-883c-bb62f68f62c1" elementFormDefault="qualified">
    <xsd:import namespace="http://schemas.microsoft.com/office/2006/documentManagement/types"/>
    <xsd:import namespace="http://schemas.microsoft.com/office/infopath/2007/PartnerControls"/>
    <xsd:element name="jd508db8f19949f1ba90c39e3ad82cac" ma:index="9" nillable="true" ma:taxonomy="true" ma:internalName="jd508db8f19949f1ba90c39e3ad82cac" ma:taxonomyFieldName="Staff_x0020_Category" ma:displayName="Staff Category" ma:fieldId="{3d508db8-f199-49f1-ba90-c39e3ad82cac}" ma:sspId="ee8a0f17-d68e-4b2e-8396-6319c239116c" ma:termSetId="1d256c44-d225-43d3-b197-8be199fc519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61e42fed-e44e-4400-8295-a682790cbd7c}" ma:internalName="TaxCatchAll" ma:showField="CatchAllData" ma:web="a42d3757-f9d7-4809-883c-bb62f68f62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b2f6e-8cea-4e90-84a4-884f5e1c1b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ee8a0f17-d68e-4b2e-8396-6319c23911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42d3757-f9d7-4809-883c-bb62f68f62c1" xsi:nil="true"/>
    <jd508db8f19949f1ba90c39e3ad82cac xmlns="a42d3757-f9d7-4809-883c-bb62f68f62c1">
      <Terms xmlns="http://schemas.microsoft.com/office/infopath/2007/PartnerControls"/>
    </jd508db8f19949f1ba90c39e3ad82cac>
    <_Flow_SignoffStatus xmlns="551b2f6e-8cea-4e90-84a4-884f5e1c1b49" xsi:nil="true"/>
    <lcf76f155ced4ddcb4097134ff3c332f xmlns="551b2f6e-8cea-4e90-84a4-884f5e1c1b4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7E97D3-133D-4612-B17E-12E5A76EF2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A33631-8D93-4DC3-B4B6-1D7D3DC9F5C3}"/>
</file>

<file path=customXml/itemProps3.xml><?xml version="1.0" encoding="utf-8"?>
<ds:datastoreItem xmlns:ds="http://schemas.openxmlformats.org/officeDocument/2006/customXml" ds:itemID="{4396A8F8-4328-4882-8E85-F9131DD71849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c83edcfa-51a9-4834-a7c6-f026198b0ba0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bf9edc91-5375-486f-a003-d59aedb4d28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Tutorial Template front page</Template>
  <TotalTime>6092</TotalTime>
  <Words>1110</Words>
  <Application>Microsoft Office PowerPoint</Application>
  <PresentationFormat>Widescreen</PresentationFormat>
  <Paragraphs>185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Poppins</vt:lpstr>
      <vt:lpstr>Roboto</vt:lpstr>
      <vt:lpstr>Presentation3</vt:lpstr>
      <vt:lpstr>1_Presentation3</vt:lpstr>
      <vt:lpstr>A2 UCAS  Starting your UCAS form </vt:lpstr>
      <vt:lpstr>What’s this session about?</vt:lpstr>
      <vt:lpstr>The UCAS Hub</vt:lpstr>
      <vt:lpstr>Your UCAS Application</vt:lpstr>
      <vt:lpstr>Helpsheet Resources</vt:lpstr>
      <vt:lpstr>Explore the Widgets:</vt:lpstr>
      <vt:lpstr>Your application form</vt:lpstr>
      <vt:lpstr>Dashboard</vt:lpstr>
      <vt:lpstr>Your profile:</vt:lpstr>
      <vt:lpstr>Sections</vt:lpstr>
      <vt:lpstr>Common Errors – full name</vt:lpstr>
      <vt:lpstr>Where you live – Permanent Residence</vt:lpstr>
      <vt:lpstr>Contact Details – mobile phone</vt:lpstr>
      <vt:lpstr>Contact Details – Nominated Access</vt:lpstr>
      <vt:lpstr>Finance &amp; Funding – Source of Funding</vt:lpstr>
      <vt:lpstr>Diversity &amp; Inclusion– Parental Education/Occupational Background</vt:lpstr>
      <vt:lpstr>More About You Health </vt:lpstr>
      <vt:lpstr>More About You Caring Responsibilities </vt:lpstr>
      <vt:lpstr>More About You – Free School Meals/Free College Meals </vt:lpstr>
      <vt:lpstr>Education section</vt:lpstr>
      <vt:lpstr>Education section</vt:lpstr>
      <vt:lpstr>Education section - ULN</vt:lpstr>
      <vt:lpstr>Checking your application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Aditi</dc:creator>
  <cp:lastModifiedBy>Nikki Fabry</cp:lastModifiedBy>
  <cp:revision>55</cp:revision>
  <dcterms:created xsi:type="dcterms:W3CDTF">2017-12-20T11:30:02Z</dcterms:created>
  <dcterms:modified xsi:type="dcterms:W3CDTF">2024-06-04T14:39:22Z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0x0101004E7FB427E7010E4781E525060192C010</vt:lpwstr>
  </property>
</Properties>
</file>