
<file path=[Content_Types].xml><?xml version="1.0" encoding="utf-8"?>
<Types xmlns="http://schemas.openxmlformats.org/package/2006/content-types">
  <Default Extension="jpeg" ContentType="image/jpeg"/>
  <Default Extension="jpg" ContentType="image/pn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84" r:id="rId5"/>
    <p:sldId id="278" r:id="rId6"/>
    <p:sldId id="282" r:id="rId7"/>
    <p:sldId id="279" r:id="rId8"/>
    <p:sldId id="288" r:id="rId9"/>
    <p:sldId id="266" r:id="rId10"/>
    <p:sldId id="289" r:id="rId11"/>
    <p:sldId id="270" r:id="rId12"/>
    <p:sldId id="286" r:id="rId13"/>
    <p:sldId id="287" r:id="rId14"/>
    <p:sldId id="283" r:id="rId15"/>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752">
          <p15:clr>
            <a:srgbClr val="A4A3A4"/>
          </p15:clr>
        </p15:guide>
        <p15:guide id="2" pos="43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0774" autoAdjust="0"/>
  </p:normalViewPr>
  <p:slideViewPr>
    <p:cSldViewPr>
      <p:cViewPr varScale="1">
        <p:scale>
          <a:sx n="59" d="100"/>
          <a:sy n="59" d="100"/>
        </p:scale>
        <p:origin x="1027" y="62"/>
      </p:cViewPr>
      <p:guideLst>
        <p:guide orient="horz" pos="1752"/>
        <p:guide pos="43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497E88-F0ED-CE4D-A778-B35BE5F2C5D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GB"/>
          </a:p>
        </p:txBody>
      </p:sp>
      <p:sp>
        <p:nvSpPr>
          <p:cNvPr id="3" name="Date Placeholder 2">
            <a:extLst>
              <a:ext uri="{FF2B5EF4-FFF2-40B4-BE49-F238E27FC236}">
                <a16:creationId xmlns:a16="http://schemas.microsoft.com/office/drawing/2014/main" id="{93B11332-D055-8143-9596-1D9533086A20}"/>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C309994C-D196-874C-BE1F-F3B106DAFB24}" type="datetimeFigureOut">
              <a:rPr lang="en-GB"/>
              <a:pPr>
                <a:defRPr/>
              </a:pPr>
              <a:t>09/05/2023</a:t>
            </a:fld>
            <a:endParaRPr lang="en-GB"/>
          </a:p>
        </p:txBody>
      </p:sp>
      <p:sp>
        <p:nvSpPr>
          <p:cNvPr id="4" name="Footer Placeholder 3">
            <a:extLst>
              <a:ext uri="{FF2B5EF4-FFF2-40B4-BE49-F238E27FC236}">
                <a16:creationId xmlns:a16="http://schemas.microsoft.com/office/drawing/2014/main" id="{4013983B-2077-8543-AE8D-6068CC441BFA}"/>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673AED45-5FBF-4A46-94F8-2582C628835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F01504-DF1B-B04B-BDEB-A162598E05B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52A2C-23B6-44CA-A542-E5C27140CE1C}" type="datetimeFigureOut">
              <a:rPr lang="en-GB" smtClean="0"/>
              <a:t>09/05/2023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C2523-87A5-4324-8D4C-2D6555990D0F}" type="slidenum">
              <a:rPr lang="en-GB" smtClean="0"/>
              <a:t>‹#›</a:t>
            </a:fld>
            <a:endParaRPr lang="en-GB"/>
          </a:p>
        </p:txBody>
      </p:sp>
    </p:spTree>
    <p:extLst>
      <p:ext uri="{BB962C8B-B14F-4D97-AF65-F5344CB8AC3E}">
        <p14:creationId xmlns:p14="http://schemas.microsoft.com/office/powerpoint/2010/main" val="4284666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5CA3ED-0DF7-4A9C-8427-1CF163B2BBEF}" type="slidenum">
              <a:rPr lang="en-GB" smtClean="0"/>
              <a:t>1</a:t>
            </a:fld>
            <a:endParaRPr lang="en-GB"/>
          </a:p>
        </p:txBody>
      </p:sp>
    </p:spTree>
    <p:extLst>
      <p:ext uri="{BB962C8B-B14F-4D97-AF65-F5344CB8AC3E}">
        <p14:creationId xmlns:p14="http://schemas.microsoft.com/office/powerpoint/2010/main" val="147947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1E187535-3597-1A44-8594-A52E65B32FF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E052406-C333-2F41-B2E1-2F6109C0819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1B9C340-E9FA-1D47-8F43-A0DA3153D9A0}"/>
              </a:ext>
            </a:extLst>
          </p:cNvPr>
          <p:cNvSpPr>
            <a:spLocks noGrp="1" noChangeArrowheads="1"/>
          </p:cNvSpPr>
          <p:nvPr>
            <p:ph type="sldNum" sz="quarter" idx="12"/>
          </p:nvPr>
        </p:nvSpPr>
        <p:spPr>
          <a:ln/>
        </p:spPr>
        <p:txBody>
          <a:bodyPr/>
          <a:lstStyle>
            <a:lvl1pPr>
              <a:defRPr/>
            </a:lvl1pPr>
          </a:lstStyle>
          <a:p>
            <a:pPr>
              <a:defRPr/>
            </a:pPr>
            <a:fld id="{7B757EB4-1CE7-594A-86B0-CB04E3EBA8F6}" type="slidenum">
              <a:rPr lang="en-GB" altLang="en-US"/>
              <a:pPr>
                <a:defRPr/>
              </a:pPr>
              <a:t>‹#›</a:t>
            </a:fld>
            <a:endParaRPr lang="en-GB" altLang="en-US"/>
          </a:p>
        </p:txBody>
      </p:sp>
    </p:spTree>
    <p:extLst>
      <p:ext uri="{BB962C8B-B14F-4D97-AF65-F5344CB8AC3E}">
        <p14:creationId xmlns:p14="http://schemas.microsoft.com/office/powerpoint/2010/main" val="1443892367"/>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36663F6-A745-0346-B3B7-164D3DFA469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7781EE7-0363-5142-B661-B9CCB8D562F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F40864B-CEF4-B24A-9425-D82F782215C8}"/>
              </a:ext>
            </a:extLst>
          </p:cNvPr>
          <p:cNvSpPr>
            <a:spLocks noGrp="1" noChangeArrowheads="1"/>
          </p:cNvSpPr>
          <p:nvPr>
            <p:ph type="sldNum" sz="quarter" idx="12"/>
          </p:nvPr>
        </p:nvSpPr>
        <p:spPr>
          <a:ln/>
        </p:spPr>
        <p:txBody>
          <a:bodyPr/>
          <a:lstStyle>
            <a:lvl1pPr>
              <a:defRPr/>
            </a:lvl1pPr>
          </a:lstStyle>
          <a:p>
            <a:pPr>
              <a:defRPr/>
            </a:pPr>
            <a:fld id="{F3541F04-1AC7-2640-BA79-4DA5F0A4C812}" type="slidenum">
              <a:rPr lang="en-GB" altLang="en-US"/>
              <a:pPr>
                <a:defRPr/>
              </a:pPr>
              <a:t>‹#›</a:t>
            </a:fld>
            <a:endParaRPr lang="en-GB" altLang="en-US"/>
          </a:p>
        </p:txBody>
      </p:sp>
    </p:spTree>
    <p:extLst>
      <p:ext uri="{BB962C8B-B14F-4D97-AF65-F5344CB8AC3E}">
        <p14:creationId xmlns:p14="http://schemas.microsoft.com/office/powerpoint/2010/main" val="331173977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3A7B711-9688-D24E-ACE0-94C0A9B78B7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050B0BF-9E79-D249-A02D-D72533F3CD0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102445D-7E73-8041-9BDA-EF9E3C48DD7B}"/>
              </a:ext>
            </a:extLst>
          </p:cNvPr>
          <p:cNvSpPr>
            <a:spLocks noGrp="1" noChangeArrowheads="1"/>
          </p:cNvSpPr>
          <p:nvPr>
            <p:ph type="sldNum" sz="quarter" idx="12"/>
          </p:nvPr>
        </p:nvSpPr>
        <p:spPr>
          <a:ln/>
        </p:spPr>
        <p:txBody>
          <a:bodyPr/>
          <a:lstStyle>
            <a:lvl1pPr>
              <a:defRPr/>
            </a:lvl1pPr>
          </a:lstStyle>
          <a:p>
            <a:pPr>
              <a:defRPr/>
            </a:pPr>
            <a:fld id="{EAFDB311-E03C-5441-BF15-C47EC1D6D4BB}" type="slidenum">
              <a:rPr lang="en-GB" altLang="en-US"/>
              <a:pPr>
                <a:defRPr/>
              </a:pPr>
              <a:t>‹#›</a:t>
            </a:fld>
            <a:endParaRPr lang="en-GB" altLang="en-US"/>
          </a:p>
        </p:txBody>
      </p:sp>
    </p:spTree>
    <p:extLst>
      <p:ext uri="{BB962C8B-B14F-4D97-AF65-F5344CB8AC3E}">
        <p14:creationId xmlns:p14="http://schemas.microsoft.com/office/powerpoint/2010/main" val="1620693751"/>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1000" r="-1000" b="-26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5F0BBC5-2CB4-435A-8386-1362AE2A98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 y="24487"/>
            <a:ext cx="2938222" cy="1458324"/>
          </a:xfrm>
          <a:prstGeom prst="rect">
            <a:avLst/>
          </a:prstGeom>
        </p:spPr>
      </p:pic>
      <p:sp>
        <p:nvSpPr>
          <p:cNvPr id="19" name="Title 18">
            <a:extLst>
              <a:ext uri="{FF2B5EF4-FFF2-40B4-BE49-F238E27FC236}">
                <a16:creationId xmlns:a16="http://schemas.microsoft.com/office/drawing/2014/main" id="{CB659DC1-490E-40C3-B040-B4C6EF2E30EC}"/>
              </a:ext>
            </a:extLst>
          </p:cNvPr>
          <p:cNvSpPr>
            <a:spLocks noGrp="1"/>
          </p:cNvSpPr>
          <p:nvPr>
            <p:ph type="title"/>
          </p:nvPr>
        </p:nvSpPr>
        <p:spPr>
          <a:xfrm>
            <a:off x="280554" y="4552603"/>
            <a:ext cx="7625654" cy="1027316"/>
          </a:xfrm>
        </p:spPr>
        <p:txBody>
          <a:bodyPr/>
          <a:lstStyle>
            <a:lvl1pPr marL="66675" indent="0" algn="l">
              <a:defRPr b="1">
                <a:solidFill>
                  <a:schemeClr val="bg1"/>
                </a:solidFill>
                <a:latin typeface="Poppins" panose="02000000000000000000" pitchFamily="2" charset="0"/>
                <a:cs typeface="Poppins" panose="02000000000000000000"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8392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91075CD8-04C5-244B-A1F8-5E58E97B5C5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54DE6D4-BDF5-DA4A-BA5B-167D5FFFB1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56BB1EE-11D1-C948-B3CC-BEF015D57A26}"/>
              </a:ext>
            </a:extLst>
          </p:cNvPr>
          <p:cNvSpPr>
            <a:spLocks noGrp="1" noChangeArrowheads="1"/>
          </p:cNvSpPr>
          <p:nvPr>
            <p:ph type="sldNum" sz="quarter" idx="12"/>
          </p:nvPr>
        </p:nvSpPr>
        <p:spPr>
          <a:ln/>
        </p:spPr>
        <p:txBody>
          <a:bodyPr/>
          <a:lstStyle>
            <a:lvl1pPr>
              <a:defRPr/>
            </a:lvl1pPr>
          </a:lstStyle>
          <a:p>
            <a:pPr>
              <a:defRPr/>
            </a:pPr>
            <a:fld id="{C6145FA4-D964-FD4F-8677-F682AE890EF7}" type="slidenum">
              <a:rPr lang="en-GB" altLang="en-US"/>
              <a:pPr>
                <a:defRPr/>
              </a:pPr>
              <a:t>‹#›</a:t>
            </a:fld>
            <a:endParaRPr lang="en-GB" altLang="en-US"/>
          </a:p>
        </p:txBody>
      </p:sp>
    </p:spTree>
    <p:extLst>
      <p:ext uri="{BB962C8B-B14F-4D97-AF65-F5344CB8AC3E}">
        <p14:creationId xmlns:p14="http://schemas.microsoft.com/office/powerpoint/2010/main" val="862083700"/>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C039943-D3A6-F94D-A4E7-64BA013DC81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D72F23C-8388-644C-A0FE-CD1837C0951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7028996-0373-3D41-BF6A-31CF6785CF6F}"/>
              </a:ext>
            </a:extLst>
          </p:cNvPr>
          <p:cNvSpPr>
            <a:spLocks noGrp="1" noChangeArrowheads="1"/>
          </p:cNvSpPr>
          <p:nvPr>
            <p:ph type="sldNum" sz="quarter" idx="12"/>
          </p:nvPr>
        </p:nvSpPr>
        <p:spPr>
          <a:ln/>
        </p:spPr>
        <p:txBody>
          <a:bodyPr/>
          <a:lstStyle>
            <a:lvl1pPr>
              <a:defRPr/>
            </a:lvl1pPr>
          </a:lstStyle>
          <a:p>
            <a:pPr>
              <a:defRPr/>
            </a:pPr>
            <a:fld id="{C3F0E639-B0CE-F543-B85D-CD49F1A8638D}" type="slidenum">
              <a:rPr lang="en-GB" altLang="en-US"/>
              <a:pPr>
                <a:defRPr/>
              </a:pPr>
              <a:t>‹#›</a:t>
            </a:fld>
            <a:endParaRPr lang="en-GB" altLang="en-US"/>
          </a:p>
        </p:txBody>
      </p:sp>
    </p:spTree>
    <p:extLst>
      <p:ext uri="{BB962C8B-B14F-4D97-AF65-F5344CB8AC3E}">
        <p14:creationId xmlns:p14="http://schemas.microsoft.com/office/powerpoint/2010/main" val="2112834983"/>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66997EA2-BFA2-D44A-A74E-EDDFEFD3D8C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F69751E-A5C9-6643-B477-27FE49F7D01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94BF8F9-1AD8-4C46-8018-379F5D0781C5}"/>
              </a:ext>
            </a:extLst>
          </p:cNvPr>
          <p:cNvSpPr>
            <a:spLocks noGrp="1" noChangeArrowheads="1"/>
          </p:cNvSpPr>
          <p:nvPr>
            <p:ph type="sldNum" sz="quarter" idx="12"/>
          </p:nvPr>
        </p:nvSpPr>
        <p:spPr>
          <a:ln/>
        </p:spPr>
        <p:txBody>
          <a:bodyPr/>
          <a:lstStyle>
            <a:lvl1pPr>
              <a:defRPr/>
            </a:lvl1pPr>
          </a:lstStyle>
          <a:p>
            <a:pPr>
              <a:defRPr/>
            </a:pPr>
            <a:fld id="{01A146CD-B944-A54D-9F01-A1DBA2C77BC3}" type="slidenum">
              <a:rPr lang="en-GB" altLang="en-US"/>
              <a:pPr>
                <a:defRPr/>
              </a:pPr>
              <a:t>‹#›</a:t>
            </a:fld>
            <a:endParaRPr lang="en-GB" altLang="en-US"/>
          </a:p>
        </p:txBody>
      </p:sp>
    </p:spTree>
    <p:extLst>
      <p:ext uri="{BB962C8B-B14F-4D97-AF65-F5344CB8AC3E}">
        <p14:creationId xmlns:p14="http://schemas.microsoft.com/office/powerpoint/2010/main" val="3007731113"/>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B83BD8FD-10C1-874C-86DB-A918F9517263}"/>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86987399-DC70-444D-9FF5-A5CC536B72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D6CF6D3-3A9A-CA40-8D5C-C3B26FE40536}"/>
              </a:ext>
            </a:extLst>
          </p:cNvPr>
          <p:cNvSpPr>
            <a:spLocks noGrp="1" noChangeArrowheads="1"/>
          </p:cNvSpPr>
          <p:nvPr>
            <p:ph type="sldNum" sz="quarter" idx="12"/>
          </p:nvPr>
        </p:nvSpPr>
        <p:spPr>
          <a:ln/>
        </p:spPr>
        <p:txBody>
          <a:bodyPr/>
          <a:lstStyle>
            <a:lvl1pPr>
              <a:defRPr/>
            </a:lvl1pPr>
          </a:lstStyle>
          <a:p>
            <a:pPr>
              <a:defRPr/>
            </a:pPr>
            <a:fld id="{4F1DBF76-4881-2147-9AA6-DBEA99EDBDCC}" type="slidenum">
              <a:rPr lang="en-GB" altLang="en-US"/>
              <a:pPr>
                <a:defRPr/>
              </a:pPr>
              <a:t>‹#›</a:t>
            </a:fld>
            <a:endParaRPr lang="en-GB" altLang="en-US"/>
          </a:p>
        </p:txBody>
      </p:sp>
    </p:spTree>
    <p:extLst>
      <p:ext uri="{BB962C8B-B14F-4D97-AF65-F5344CB8AC3E}">
        <p14:creationId xmlns:p14="http://schemas.microsoft.com/office/powerpoint/2010/main" val="1299547866"/>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E0D90D2-6EBD-D84E-B19F-350804359E96}"/>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21D1B3C4-EE03-C44A-9FCF-641ADC25B53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AD8A5A9E-AE21-8042-A7CF-8C24A41850CE}"/>
              </a:ext>
            </a:extLst>
          </p:cNvPr>
          <p:cNvSpPr>
            <a:spLocks noGrp="1" noChangeArrowheads="1"/>
          </p:cNvSpPr>
          <p:nvPr>
            <p:ph type="sldNum" sz="quarter" idx="12"/>
          </p:nvPr>
        </p:nvSpPr>
        <p:spPr>
          <a:ln/>
        </p:spPr>
        <p:txBody>
          <a:bodyPr/>
          <a:lstStyle>
            <a:lvl1pPr>
              <a:defRPr/>
            </a:lvl1pPr>
          </a:lstStyle>
          <a:p>
            <a:pPr>
              <a:defRPr/>
            </a:pPr>
            <a:fld id="{D6E5F0CA-4872-AC4A-8A2F-B0D479DD8FCC}" type="slidenum">
              <a:rPr lang="en-GB" altLang="en-US"/>
              <a:pPr>
                <a:defRPr/>
              </a:pPr>
              <a:t>‹#›</a:t>
            </a:fld>
            <a:endParaRPr lang="en-GB" altLang="en-US"/>
          </a:p>
        </p:txBody>
      </p:sp>
    </p:spTree>
    <p:extLst>
      <p:ext uri="{BB962C8B-B14F-4D97-AF65-F5344CB8AC3E}">
        <p14:creationId xmlns:p14="http://schemas.microsoft.com/office/powerpoint/2010/main" val="1917810850"/>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7CB135-6389-3B41-A38F-427BA600A07F}"/>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C53B2032-EA7E-8E43-8A72-ED75D39F67B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9A76873-7AA1-E54F-9B95-250403C57AE0}"/>
              </a:ext>
            </a:extLst>
          </p:cNvPr>
          <p:cNvSpPr>
            <a:spLocks noGrp="1" noChangeArrowheads="1"/>
          </p:cNvSpPr>
          <p:nvPr>
            <p:ph type="sldNum" sz="quarter" idx="12"/>
          </p:nvPr>
        </p:nvSpPr>
        <p:spPr>
          <a:ln/>
        </p:spPr>
        <p:txBody>
          <a:bodyPr/>
          <a:lstStyle>
            <a:lvl1pPr>
              <a:defRPr/>
            </a:lvl1pPr>
          </a:lstStyle>
          <a:p>
            <a:pPr>
              <a:defRPr/>
            </a:pPr>
            <a:fld id="{8FF07DDF-FF8A-E54C-9433-8F01E6DD5B2B}" type="slidenum">
              <a:rPr lang="en-GB" altLang="en-US"/>
              <a:pPr>
                <a:defRPr/>
              </a:pPr>
              <a:t>‹#›</a:t>
            </a:fld>
            <a:endParaRPr lang="en-GB" altLang="en-US"/>
          </a:p>
        </p:txBody>
      </p:sp>
    </p:spTree>
    <p:extLst>
      <p:ext uri="{BB962C8B-B14F-4D97-AF65-F5344CB8AC3E}">
        <p14:creationId xmlns:p14="http://schemas.microsoft.com/office/powerpoint/2010/main" val="212862165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994AC0-ACD6-4340-94AB-490377EEB2D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636D20E-A2F3-B945-9AFA-C78855154E4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51E1BFB-51FB-9442-862E-24ADB8A8A483}"/>
              </a:ext>
            </a:extLst>
          </p:cNvPr>
          <p:cNvSpPr>
            <a:spLocks noGrp="1" noChangeArrowheads="1"/>
          </p:cNvSpPr>
          <p:nvPr>
            <p:ph type="sldNum" sz="quarter" idx="12"/>
          </p:nvPr>
        </p:nvSpPr>
        <p:spPr>
          <a:ln/>
        </p:spPr>
        <p:txBody>
          <a:bodyPr/>
          <a:lstStyle>
            <a:lvl1pPr>
              <a:defRPr/>
            </a:lvl1pPr>
          </a:lstStyle>
          <a:p>
            <a:pPr>
              <a:defRPr/>
            </a:pPr>
            <a:fld id="{95A2EDB0-B462-6E47-A8CF-CDC9F948363B}" type="slidenum">
              <a:rPr lang="en-GB" altLang="en-US"/>
              <a:pPr>
                <a:defRPr/>
              </a:pPr>
              <a:t>‹#›</a:t>
            </a:fld>
            <a:endParaRPr lang="en-GB" altLang="en-US"/>
          </a:p>
        </p:txBody>
      </p:sp>
    </p:spTree>
    <p:extLst>
      <p:ext uri="{BB962C8B-B14F-4D97-AF65-F5344CB8AC3E}">
        <p14:creationId xmlns:p14="http://schemas.microsoft.com/office/powerpoint/2010/main" val="2011478145"/>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B37CF9-5DB6-F248-A611-129EF50C2AD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16975BB-9C95-F247-9A00-0E8DDA59483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666CA35-4416-8141-A510-3C3B80821CB1}"/>
              </a:ext>
            </a:extLst>
          </p:cNvPr>
          <p:cNvSpPr>
            <a:spLocks noGrp="1" noChangeArrowheads="1"/>
          </p:cNvSpPr>
          <p:nvPr>
            <p:ph type="sldNum" sz="quarter" idx="12"/>
          </p:nvPr>
        </p:nvSpPr>
        <p:spPr>
          <a:ln/>
        </p:spPr>
        <p:txBody>
          <a:bodyPr/>
          <a:lstStyle>
            <a:lvl1pPr>
              <a:defRPr/>
            </a:lvl1pPr>
          </a:lstStyle>
          <a:p>
            <a:pPr>
              <a:defRPr/>
            </a:pPr>
            <a:fld id="{F503A6A2-12F2-F143-9723-4DFAB60B9602}" type="slidenum">
              <a:rPr lang="en-GB" altLang="en-US"/>
              <a:pPr>
                <a:defRPr/>
              </a:pPr>
              <a:t>‹#›</a:t>
            </a:fld>
            <a:endParaRPr lang="en-GB" altLang="en-US"/>
          </a:p>
        </p:txBody>
      </p:sp>
    </p:spTree>
    <p:extLst>
      <p:ext uri="{BB962C8B-B14F-4D97-AF65-F5344CB8AC3E}">
        <p14:creationId xmlns:p14="http://schemas.microsoft.com/office/powerpoint/2010/main" val="1984323535"/>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335B22-6E19-524A-9B54-B3E0856AFA7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ACAEBA88-5CCA-9145-81E6-CA850E6D756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D6C553EF-54B0-9E48-9385-3510E50B077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29D78A8C-3EB8-4D46-B1DC-3999CBCB6A9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AD0702B4-C2D9-C64B-BFA8-57094A2B6F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E6AD7A8-86F0-2A47-8B49-204161F9D84F}"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ommons.wikimedia.org/wiki/File:Laptop_font_awesome.svg" TargetMode="External"/><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2.m4a"/><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arts.ac.uk/students/ual-graduate-showcase"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www.gov.uk/government/statistics/dcms-sectors-economic-estimates-2019-business-demographics"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gov.uk/government/statistics/dcms-sector-economic-estimates-employment-oct-2019-sep-2020" TargetMode="External"/><Relationship Id="rId5" Type="http://schemas.openxmlformats.org/officeDocument/2006/relationships/hyperlink" Target="https://www.gov.uk/government/statistics/dcms-sector-economic-estimates-employment-july-2021-june-2022" TargetMode="External"/><Relationship Id="rId4" Type="http://schemas.openxmlformats.org/officeDocument/2006/relationships/hyperlink" Target="https://www.gov.uk/government/statistics/dcms-economic-estimates-2019-gross-value-added/dcms-economic-estimates-2019-provisional-gross-value-added"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5.tif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blogs.brighton.ac.uk/soate/2023/03/07/brighton-degree-show-dates-announced-for-2023/#:~:text=The%20University%20of%20Brighton%27s%20graduate,show%20starts%20on%207th%20July." TargetMode="External"/><Relationship Id="rId5" Type="http://schemas.openxmlformats.org/officeDocument/2006/relationships/hyperlink" Target="https://www.brighton.ac.uk/accommodation-and-locations/campuses/city/index.aspx"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D862-E27F-4E12-9624-71BB4770C57C}"/>
              </a:ext>
            </a:extLst>
          </p:cNvPr>
          <p:cNvSpPr>
            <a:spLocks noGrp="1"/>
          </p:cNvSpPr>
          <p:nvPr>
            <p:ph type="title"/>
          </p:nvPr>
        </p:nvSpPr>
        <p:spPr>
          <a:xfrm>
            <a:off x="179512" y="1256159"/>
            <a:ext cx="8964488" cy="1274543"/>
          </a:xfrm>
        </p:spPr>
        <p:txBody>
          <a:bodyPr>
            <a:noAutofit/>
          </a:bodyPr>
          <a:lstStyle/>
          <a:p>
            <a:r>
              <a:rPr lang="en-GB" altLang="en-US" sz="3200" spc="300" dirty="0">
                <a:solidFill>
                  <a:schemeClr val="bg1">
                    <a:lumMod val="75000"/>
                    <a:lumOff val="25000"/>
                  </a:schemeClr>
                </a:solidFill>
              </a:rPr>
              <a:t>VISUAL ARTS </a:t>
            </a:r>
            <a:br>
              <a:rPr lang="en-GB" altLang="en-US" sz="3200" dirty="0">
                <a:solidFill>
                  <a:schemeClr val="bg1">
                    <a:lumMod val="75000"/>
                    <a:lumOff val="25000"/>
                  </a:schemeClr>
                </a:solidFill>
                <a:latin typeface="Poppins" pitchFamily="2" charset="77"/>
                <a:cs typeface="Poppins" pitchFamily="2" charset="77"/>
              </a:rPr>
            </a:br>
            <a:r>
              <a:rPr lang="en-GB" altLang="en-US" sz="3200" dirty="0">
                <a:solidFill>
                  <a:schemeClr val="bg1">
                    <a:lumMod val="75000"/>
                    <a:lumOff val="25000"/>
                  </a:schemeClr>
                </a:solidFill>
                <a:latin typeface="Poppins Medium" panose="02000000000000000000" pitchFamily="2" charset="0"/>
                <a:cs typeface="Poppins Medium" panose="02000000000000000000" pitchFamily="2" charset="0"/>
              </a:rPr>
              <a:t>Specialist Evening</a:t>
            </a:r>
            <a:br>
              <a:rPr lang="en-GB" altLang="en-US" sz="3200" dirty="0">
                <a:solidFill>
                  <a:schemeClr val="bg1">
                    <a:lumMod val="75000"/>
                    <a:lumOff val="25000"/>
                  </a:schemeClr>
                </a:solidFill>
                <a:latin typeface="Poppins Medium" panose="02000000000000000000" pitchFamily="2" charset="0"/>
                <a:cs typeface="Poppins Medium" panose="02000000000000000000" pitchFamily="2" charset="0"/>
              </a:rPr>
            </a:br>
            <a:r>
              <a:rPr lang="en-GB" altLang="en-US" sz="3200" dirty="0">
                <a:solidFill>
                  <a:schemeClr val="bg1">
                    <a:lumMod val="75000"/>
                    <a:lumOff val="25000"/>
                  </a:schemeClr>
                </a:solidFill>
                <a:latin typeface="Poppins Medium" panose="02000000000000000000" pitchFamily="2" charset="0"/>
                <a:cs typeface="Poppins Medium" panose="02000000000000000000" pitchFamily="2" charset="0"/>
              </a:rPr>
              <a:t>VA Futures Coordinator- Petrova Clark</a:t>
            </a:r>
            <a:endParaRPr lang="en-GB" sz="3200" dirty="0">
              <a:solidFill>
                <a:schemeClr val="bg1">
                  <a:lumMod val="75000"/>
                  <a:lumOff val="25000"/>
                </a:schemeClr>
              </a:solidFill>
            </a:endParaRPr>
          </a:p>
        </p:txBody>
      </p:sp>
      <p:pic>
        <p:nvPicPr>
          <p:cNvPr id="8" name="Picture 7">
            <a:extLst>
              <a:ext uri="{FF2B5EF4-FFF2-40B4-BE49-F238E27FC236}">
                <a16:creationId xmlns:a16="http://schemas.microsoft.com/office/drawing/2014/main" id="{F077E358-C1E4-48D1-A4A0-F353FD1AEF5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1690639" flipV="1">
            <a:off x="2000250" y="-30554305"/>
            <a:ext cx="27572365" cy="31411555"/>
          </a:xfrm>
          <a:prstGeom prst="rect">
            <a:avLst/>
          </a:prstGeom>
        </p:spPr>
      </p:pic>
      <p:pic>
        <p:nvPicPr>
          <p:cNvPr id="10" name="Picture 3">
            <a:extLst>
              <a:ext uri="{FF2B5EF4-FFF2-40B4-BE49-F238E27FC236}">
                <a16:creationId xmlns:a16="http://schemas.microsoft.com/office/drawing/2014/main" id="{C52D813A-7942-1A40-A960-11CECCA59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963" r="6961"/>
          <a:stretch>
            <a:fillRect/>
          </a:stretch>
        </p:blipFill>
        <p:spPr bwMode="auto">
          <a:xfrm>
            <a:off x="0" y="2900034"/>
            <a:ext cx="91440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07307" y="2535783"/>
            <a:ext cx="1402948" cy="369332"/>
          </a:xfrm>
          <a:prstGeom prst="rect">
            <a:avLst/>
          </a:prstGeom>
        </p:spPr>
        <p:txBody>
          <a:bodyPr wrap="none">
            <a:spAutoFit/>
          </a:bodyPr>
          <a:lstStyle/>
          <a:p>
            <a:r>
              <a:rPr lang="en-GB" altLang="en-US" b="1" dirty="0">
                <a:latin typeface="Poppins" pitchFamily="2" charset="77"/>
                <a:ea typeface="Roboto Light" panose="02000000000000000000" pitchFamily="2" charset="0"/>
                <a:cs typeface="Poppins" pitchFamily="2" charset="77"/>
              </a:rPr>
              <a:t>GRAPHICS</a:t>
            </a:r>
            <a:endParaRPr lang="en-GB" dirty="0"/>
          </a:p>
        </p:txBody>
      </p:sp>
      <p:sp>
        <p:nvSpPr>
          <p:cNvPr id="7" name="Rectangle 6"/>
          <p:cNvSpPr/>
          <p:nvPr/>
        </p:nvSpPr>
        <p:spPr>
          <a:xfrm>
            <a:off x="2987824" y="2535783"/>
            <a:ext cx="1989647" cy="369332"/>
          </a:xfrm>
          <a:prstGeom prst="rect">
            <a:avLst/>
          </a:prstGeom>
        </p:spPr>
        <p:txBody>
          <a:bodyPr wrap="none">
            <a:spAutoFit/>
          </a:bodyPr>
          <a:lstStyle/>
          <a:p>
            <a:pPr eaLnBrk="1" hangingPunct="1"/>
            <a:r>
              <a:rPr lang="en-GB" altLang="en-US" b="1" dirty="0">
                <a:latin typeface="Poppins" pitchFamily="2" charset="77"/>
                <a:ea typeface="Roboto Light" panose="02000000000000000000" pitchFamily="2" charset="0"/>
                <a:cs typeface="Poppins" pitchFamily="2" charset="77"/>
              </a:rPr>
              <a:t>PHOTOGRAPHY</a:t>
            </a:r>
          </a:p>
        </p:txBody>
      </p:sp>
      <p:sp>
        <p:nvSpPr>
          <p:cNvPr id="12" name="Rectangle 11"/>
          <p:cNvSpPr/>
          <p:nvPr/>
        </p:nvSpPr>
        <p:spPr>
          <a:xfrm>
            <a:off x="5724128" y="2530702"/>
            <a:ext cx="1233030" cy="369332"/>
          </a:xfrm>
          <a:prstGeom prst="rect">
            <a:avLst/>
          </a:prstGeom>
        </p:spPr>
        <p:txBody>
          <a:bodyPr wrap="none">
            <a:spAutoFit/>
          </a:bodyPr>
          <a:lstStyle/>
          <a:p>
            <a:r>
              <a:rPr lang="en-GB" altLang="en-US" b="1" dirty="0">
                <a:latin typeface="Poppins" pitchFamily="2" charset="77"/>
                <a:ea typeface="Roboto Light" panose="02000000000000000000" pitchFamily="2" charset="0"/>
                <a:cs typeface="Poppins" pitchFamily="2" charset="77"/>
              </a:rPr>
              <a:t>TEXTILES</a:t>
            </a:r>
            <a:endParaRPr lang="en-GB" dirty="0"/>
          </a:p>
        </p:txBody>
      </p:sp>
      <p:sp>
        <p:nvSpPr>
          <p:cNvPr id="13" name="Rectangle 12"/>
          <p:cNvSpPr/>
          <p:nvPr/>
        </p:nvSpPr>
        <p:spPr>
          <a:xfrm>
            <a:off x="7912574" y="2506864"/>
            <a:ext cx="1231426" cy="369332"/>
          </a:xfrm>
          <a:prstGeom prst="rect">
            <a:avLst/>
          </a:prstGeom>
        </p:spPr>
        <p:txBody>
          <a:bodyPr wrap="none">
            <a:spAutoFit/>
          </a:bodyPr>
          <a:lstStyle/>
          <a:p>
            <a:pPr algn="ctr" eaLnBrk="1" hangingPunct="1"/>
            <a:r>
              <a:rPr lang="en-GB" altLang="en-US" b="1" dirty="0">
                <a:latin typeface="Poppins" pitchFamily="2" charset="77"/>
                <a:ea typeface="Roboto Light" panose="02000000000000000000" pitchFamily="2" charset="0"/>
                <a:cs typeface="Poppins" pitchFamily="2" charset="77"/>
              </a:rPr>
              <a:t>FINE ART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310182"/>
      </p:ext>
    </p:extLst>
  </p:cSld>
  <p:clrMapOvr>
    <a:masterClrMapping/>
  </p:clrMapOvr>
  <mc:AlternateContent xmlns:mc="http://schemas.openxmlformats.org/markup-compatibility/2006" xmlns:p14="http://schemas.microsoft.com/office/powerpoint/2010/main">
    <mc:Choice Requires="p14">
      <p:transition spd="slow" p14:dur="900" advTm="65671">
        <p14:flythrough hasBounce="1"/>
      </p:transition>
    </mc:Choice>
    <mc:Fallback xmlns="">
      <p:transition spd="slow" advTm="65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9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2EBB4-FFFF-8BA9-7C3C-D9BF1CA02AE8}"/>
              </a:ext>
            </a:extLst>
          </p:cNvPr>
          <p:cNvSpPr>
            <a:spLocks noGrp="1"/>
          </p:cNvSpPr>
          <p:nvPr>
            <p:ph type="title"/>
          </p:nvPr>
        </p:nvSpPr>
        <p:spPr>
          <a:xfrm>
            <a:off x="2555776" y="332656"/>
            <a:ext cx="6120680" cy="933491"/>
          </a:xfrm>
        </p:spPr>
        <p:txBody>
          <a:bodyPr/>
          <a:lstStyle/>
          <a:p>
            <a:r>
              <a:rPr lang="en-GB" sz="2800" b="0" dirty="0"/>
              <a:t>Disciplines for Brighton Uni degree show</a:t>
            </a:r>
          </a:p>
        </p:txBody>
      </p:sp>
      <p:pic>
        <p:nvPicPr>
          <p:cNvPr id="4" name="Picture 3">
            <a:extLst>
              <a:ext uri="{FF2B5EF4-FFF2-40B4-BE49-F238E27FC236}">
                <a16:creationId xmlns:a16="http://schemas.microsoft.com/office/drawing/2014/main" id="{6879517D-F072-664E-2733-8E95E10770F9}"/>
              </a:ext>
            </a:extLst>
          </p:cNvPr>
          <p:cNvPicPr>
            <a:picLocks noChangeAspect="1"/>
          </p:cNvPicPr>
          <p:nvPr/>
        </p:nvPicPr>
        <p:blipFill rotWithShape="1">
          <a:blip r:embed="rId4"/>
          <a:srcRect l="-1" t="2958" r="3534" b="2396"/>
          <a:stretch/>
        </p:blipFill>
        <p:spPr>
          <a:xfrm>
            <a:off x="323528" y="1248731"/>
            <a:ext cx="3960440" cy="4608512"/>
          </a:xfrm>
          <a:prstGeom prst="rect">
            <a:avLst/>
          </a:prstGeom>
        </p:spPr>
      </p:pic>
      <p:pic>
        <p:nvPicPr>
          <p:cNvPr id="6" name="Picture 5">
            <a:extLst>
              <a:ext uri="{FF2B5EF4-FFF2-40B4-BE49-F238E27FC236}">
                <a16:creationId xmlns:a16="http://schemas.microsoft.com/office/drawing/2014/main" id="{C35D6C00-680D-2E88-4545-CC33DB4CF51F}"/>
              </a:ext>
            </a:extLst>
          </p:cNvPr>
          <p:cNvPicPr>
            <a:picLocks noChangeAspect="1"/>
          </p:cNvPicPr>
          <p:nvPr/>
        </p:nvPicPr>
        <p:blipFill>
          <a:blip r:embed="rId5"/>
          <a:stretch>
            <a:fillRect/>
          </a:stretch>
        </p:blipFill>
        <p:spPr>
          <a:xfrm>
            <a:off x="4572000" y="1266147"/>
            <a:ext cx="4343949" cy="4608512"/>
          </a:xfrm>
          <a:prstGeom prst="rect">
            <a:avLst/>
          </a:prstGeom>
        </p:spPr>
      </p:pic>
      <p:sp>
        <p:nvSpPr>
          <p:cNvPr id="8" name="TextBox 7">
            <a:extLst>
              <a:ext uri="{FF2B5EF4-FFF2-40B4-BE49-F238E27FC236}">
                <a16:creationId xmlns:a16="http://schemas.microsoft.com/office/drawing/2014/main" id="{CCE589AC-6D9B-2608-9822-E45FE51F558A}"/>
              </a:ext>
            </a:extLst>
          </p:cNvPr>
          <p:cNvSpPr txBox="1"/>
          <p:nvPr/>
        </p:nvSpPr>
        <p:spPr>
          <a:xfrm>
            <a:off x="467544" y="6126987"/>
            <a:ext cx="8208912" cy="369332"/>
          </a:xfrm>
          <a:prstGeom prst="rect">
            <a:avLst/>
          </a:prstGeom>
          <a:noFill/>
        </p:spPr>
        <p:txBody>
          <a:bodyPr wrap="square">
            <a:spAutoFit/>
          </a:bodyPr>
          <a:lstStyle/>
          <a:p>
            <a:r>
              <a:rPr lang="en-US" b="1" dirty="0">
                <a:solidFill>
                  <a:schemeClr val="bg1"/>
                </a:solidFill>
                <a:hlinkClick r:id="rId6">
                  <a:extLst>
                    <a:ext uri="{A12FA001-AC4F-418D-AE19-62706E023703}">
                      <ahyp:hlinkClr xmlns:ahyp="http://schemas.microsoft.com/office/drawing/2018/hyperlinkcolor" val="tx"/>
                    </a:ext>
                  </a:extLst>
                </a:hlinkClick>
              </a:rPr>
              <a:t>Also recommended is </a:t>
            </a:r>
            <a:r>
              <a:rPr lang="en-US" dirty="0">
                <a:solidFill>
                  <a:srgbClr val="66CCFF"/>
                </a:solidFill>
                <a:hlinkClick r:id="rId6">
                  <a:extLst>
                    <a:ext uri="{A12FA001-AC4F-418D-AE19-62706E023703}">
                      <ahyp:hlinkClr xmlns:ahyp="http://schemas.microsoft.com/office/drawing/2018/hyperlinkcolor" val="tx"/>
                    </a:ext>
                  </a:extLst>
                </a:hlinkClick>
              </a:rPr>
              <a:t>; UAL Graduate Showcase | UAL (arts.ac.uk)</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25644498"/>
      </p:ext>
    </p:extLst>
  </p:cSld>
  <p:clrMapOvr>
    <a:masterClrMapping/>
  </p:clrMapOvr>
  <mc:AlternateContent xmlns:mc="http://schemas.openxmlformats.org/markup-compatibility/2006" xmlns:p14="http://schemas.microsoft.com/office/powerpoint/2010/main">
    <mc:Choice Requires="p14">
      <p:transition spd="slow" p14:dur="900" advTm="48324">
        <p14:flythrough hasBounce="1"/>
      </p:transition>
    </mc:Choice>
    <mc:Fallback xmlns="">
      <p:transition spd="slow" advTm="48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1853"/>
            <a:ext cx="8229600" cy="1143000"/>
          </a:xfrm>
          <a:prstGeom prst="rect">
            <a:avLst/>
          </a:prstGeom>
          <a:solidFill>
            <a:srgbClr val="CC33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3200" kern="0" dirty="0">
                <a:solidFill>
                  <a:schemeClr val="accent1">
                    <a:lumMod val="50000"/>
                  </a:schemeClr>
                </a:solidFill>
                <a:latin typeface="Roboto" panose="02000000000000000000" pitchFamily="2" charset="0"/>
                <a:ea typeface="Roboto" panose="02000000000000000000" pitchFamily="2" charset="0"/>
              </a:rPr>
              <a:t>Thank you for joining us for the Visual Arts Tutorial Specialist Pathway Evening</a:t>
            </a:r>
          </a:p>
          <a:p>
            <a:endParaRPr lang="en-GB" sz="3200" kern="0" dirty="0">
              <a:solidFill>
                <a:schemeClr val="accent1">
                  <a:lumMod val="50000"/>
                </a:schemeClr>
              </a:solidFill>
              <a:latin typeface="Roboto" panose="02000000000000000000" pitchFamily="2" charset="0"/>
              <a:ea typeface="Roboto" panose="02000000000000000000" pitchFamily="2" charset="0"/>
            </a:endParaRPr>
          </a:p>
        </p:txBody>
      </p:sp>
      <p:sp>
        <p:nvSpPr>
          <p:cNvPr id="3" name="TextBox 2"/>
          <p:cNvSpPr txBox="1"/>
          <p:nvPr/>
        </p:nvSpPr>
        <p:spPr>
          <a:xfrm>
            <a:off x="539552" y="2240185"/>
            <a:ext cx="8075240" cy="1477328"/>
          </a:xfrm>
          <a:prstGeom prst="rect">
            <a:avLst/>
          </a:prstGeom>
          <a:noFill/>
        </p:spPr>
        <p:txBody>
          <a:bodyPr wrap="square" rtlCol="0">
            <a:spAutoFit/>
          </a:bodyPr>
          <a:lstStyle/>
          <a:p>
            <a:r>
              <a:rPr lang="en-GB" dirty="0">
                <a:solidFill>
                  <a:schemeClr val="accent1">
                    <a:lumMod val="50000"/>
                  </a:schemeClr>
                </a:solidFill>
              </a:rPr>
              <a:t>During Progression Week we will be looking at the timeline of all aspects of the Visual Arts Tutorial pathway so students know what to expect and are reassured they will be supported through their application.</a:t>
            </a:r>
          </a:p>
          <a:p>
            <a:endParaRPr lang="en-GB" dirty="0">
              <a:solidFill>
                <a:schemeClr val="accent1">
                  <a:lumMod val="50000"/>
                </a:schemeClr>
              </a:solidFill>
            </a:endParaRPr>
          </a:p>
          <a:p>
            <a:endParaRPr lang="en-GB" dirty="0">
              <a:solidFill>
                <a:schemeClr val="accent1">
                  <a:lumMod val="50000"/>
                </a:schemeClr>
              </a:solidFill>
            </a:endParaRPr>
          </a:p>
        </p:txBody>
      </p:sp>
      <p:sp>
        <p:nvSpPr>
          <p:cNvPr id="4" name="TextBox 3"/>
          <p:cNvSpPr txBox="1"/>
          <p:nvPr/>
        </p:nvSpPr>
        <p:spPr>
          <a:xfrm>
            <a:off x="539552" y="3365681"/>
            <a:ext cx="7776864" cy="1200329"/>
          </a:xfrm>
          <a:prstGeom prst="rect">
            <a:avLst/>
          </a:prstGeom>
          <a:noFill/>
        </p:spPr>
        <p:txBody>
          <a:bodyPr wrap="square" rtlCol="0">
            <a:spAutoFit/>
          </a:bodyPr>
          <a:lstStyle/>
          <a:p>
            <a:r>
              <a:rPr lang="en-GB" dirty="0">
                <a:solidFill>
                  <a:schemeClr val="accent1">
                    <a:lumMod val="50000"/>
                  </a:schemeClr>
                </a:solidFill>
              </a:rPr>
              <a:t>We are delighted that your young person has made the decision to explore the creative progression route. We endeavour to deliver up-to-date, relevant and effective support for this transition to FE/HE creative pathways. </a:t>
            </a:r>
          </a:p>
        </p:txBody>
      </p:sp>
      <p:sp>
        <p:nvSpPr>
          <p:cNvPr id="5" name="TextBox 4"/>
          <p:cNvSpPr txBox="1"/>
          <p:nvPr/>
        </p:nvSpPr>
        <p:spPr>
          <a:xfrm>
            <a:off x="529209" y="4848090"/>
            <a:ext cx="8157591" cy="954107"/>
          </a:xfrm>
          <a:prstGeom prst="rect">
            <a:avLst/>
          </a:prstGeom>
          <a:noFill/>
        </p:spPr>
        <p:txBody>
          <a:bodyPr wrap="square" rtlCol="0">
            <a:spAutoFit/>
          </a:bodyPr>
          <a:lstStyle/>
          <a:p>
            <a:r>
              <a:rPr lang="en-GB" sz="2800" dirty="0">
                <a:solidFill>
                  <a:schemeClr val="accent1">
                    <a:lumMod val="50000"/>
                  </a:schemeClr>
                </a:solidFill>
              </a:rPr>
              <a:t>Any further questions can be emailed to; p.clark@bhasvic.ac.uk</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11777488"/>
      </p:ext>
    </p:extLst>
  </p:cSld>
  <p:clrMapOvr>
    <a:masterClrMapping/>
  </p:clrMapOvr>
  <mc:AlternateContent xmlns:mc="http://schemas.openxmlformats.org/markup-compatibility/2006" xmlns:p14="http://schemas.microsoft.com/office/powerpoint/2010/main">
    <mc:Choice Requires="p14">
      <p:transition spd="slow" p14:dur="900" advTm="81204">
        <p14:flythrough hasBounce="1"/>
      </p:transition>
    </mc:Choice>
    <mc:Fallback xmlns="">
      <p:transition spd="slow" advTm="812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312"/>
            <a:ext cx="8003232" cy="850106"/>
          </a:xfrm>
          <a:solidFill>
            <a:srgbClr val="CC3300"/>
          </a:solidFill>
        </p:spPr>
        <p:txBody>
          <a:bodyPr/>
          <a:lstStyle/>
          <a:p>
            <a:r>
              <a:rPr lang="en-GB" sz="3200" dirty="0">
                <a:solidFill>
                  <a:schemeClr val="tx1"/>
                </a:solidFill>
                <a:latin typeface="Roboto" panose="02000000000000000000" pitchFamily="2" charset="0"/>
                <a:ea typeface="Roboto" panose="02000000000000000000" pitchFamily="2" charset="0"/>
              </a:rPr>
              <a:t>Visual Arts Tutorial Pathway</a:t>
            </a:r>
          </a:p>
        </p:txBody>
      </p:sp>
      <p:sp>
        <p:nvSpPr>
          <p:cNvPr id="3" name="Content Placeholder 2"/>
          <p:cNvSpPr>
            <a:spLocks noGrp="1"/>
          </p:cNvSpPr>
          <p:nvPr>
            <p:ph idx="1"/>
          </p:nvPr>
        </p:nvSpPr>
        <p:spPr>
          <a:xfrm>
            <a:off x="107504" y="994561"/>
            <a:ext cx="8928992" cy="3340968"/>
          </a:xfrm>
        </p:spPr>
        <p:txBody>
          <a:bodyPr/>
          <a:lstStyle/>
          <a:p>
            <a:pPr marL="0" indent="0">
              <a:buNone/>
            </a:pPr>
            <a:r>
              <a:rPr lang="en-GB" sz="2000" dirty="0">
                <a:solidFill>
                  <a:schemeClr val="bg1"/>
                </a:solidFill>
                <a:latin typeface="Roboto" panose="02000000000000000000" pitchFamily="2" charset="0"/>
                <a:ea typeface="Roboto" panose="02000000000000000000" pitchFamily="2" charset="0"/>
              </a:rPr>
              <a:t>Students wanting to apply for Visual Arts Courses should opt for this pathway in their A1-A2 Transfer</a:t>
            </a:r>
          </a:p>
          <a:p>
            <a:pPr>
              <a:buFont typeface="Wingdings" panose="05000000000000000000" pitchFamily="2" charset="2"/>
              <a:buChar char="v"/>
            </a:pPr>
            <a:endParaRPr lang="en-GB" sz="2000" dirty="0">
              <a:solidFill>
                <a:schemeClr val="bg1"/>
              </a:solidFill>
              <a:latin typeface="Roboto" panose="02000000000000000000" pitchFamily="2" charset="0"/>
              <a:ea typeface="Roboto" panose="02000000000000000000" pitchFamily="2" charset="0"/>
            </a:endParaRPr>
          </a:p>
          <a:p>
            <a:pPr algn="ctr">
              <a:buFont typeface="Wingdings" panose="05000000000000000000" pitchFamily="2" charset="2"/>
              <a:buChar char="v"/>
            </a:pPr>
            <a:endParaRPr lang="en-GB" sz="2000" dirty="0">
              <a:solidFill>
                <a:schemeClr val="bg1"/>
              </a:solidFill>
              <a:latin typeface="Roboto" panose="02000000000000000000" pitchFamily="2" charset="0"/>
              <a:ea typeface="Roboto" panose="02000000000000000000" pitchFamily="2" charset="0"/>
            </a:endParaRPr>
          </a:p>
          <a:p>
            <a:pPr>
              <a:buFont typeface="Wingdings" panose="05000000000000000000" pitchFamily="2" charset="2"/>
              <a:buChar char="v"/>
            </a:pPr>
            <a:endParaRPr lang="en-GB" sz="2000" dirty="0">
              <a:solidFill>
                <a:schemeClr val="bg1"/>
              </a:solidFill>
              <a:latin typeface="Roboto" panose="02000000000000000000" pitchFamily="2" charset="0"/>
              <a:ea typeface="Roboto" panose="02000000000000000000" pitchFamily="2" charset="0"/>
            </a:endParaRPr>
          </a:p>
          <a:p>
            <a:pPr marL="0" indent="0">
              <a:buNone/>
            </a:pPr>
            <a:r>
              <a:rPr lang="en-GB" sz="2000" dirty="0">
                <a:solidFill>
                  <a:schemeClr val="bg1"/>
                </a:solidFill>
                <a:latin typeface="Roboto" panose="02000000000000000000" pitchFamily="2" charset="0"/>
                <a:ea typeface="Roboto" panose="02000000000000000000" pitchFamily="2" charset="0"/>
              </a:rPr>
              <a:t>Weekly Tutorial is structured to support Visual Arts Applications and Future Careers in the Creative Industries. We are happy to support Film/Media and architecture students for creative input into show reels/PS/portfolios.</a:t>
            </a:r>
            <a:endParaRPr lang="en-GB" sz="2000" dirty="0">
              <a:latin typeface="Roboto" panose="02000000000000000000" pitchFamily="2" charset="0"/>
              <a:ea typeface="Roboto" panose="02000000000000000000" pitchFamily="2" charset="0"/>
            </a:endParaRPr>
          </a:p>
          <a:p>
            <a:pPr>
              <a:buFont typeface="Wingdings" panose="05000000000000000000" pitchFamily="2" charset="2"/>
              <a:buChar char="v"/>
            </a:pPr>
            <a:r>
              <a:rPr lang="en-GB" sz="2400" dirty="0">
                <a:latin typeface="Roboto" panose="02000000000000000000" pitchFamily="2" charset="0"/>
                <a:ea typeface="Roboto" panose="02000000000000000000" pitchFamily="2" charset="0"/>
              </a:rPr>
              <a:t>STJHSDLKJFHLASKJDHFLKJSHDFLKJSDHFLKJSHDFLKJSHDLKJSDHLKSDJHLDSFJKK</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980093"/>
            <a:ext cx="7169968" cy="2517059"/>
          </a:xfrm>
          <a:prstGeom prst="rect">
            <a:avLst/>
          </a:prstGeom>
        </p:spPr>
      </p:pic>
      <p:sp>
        <p:nvSpPr>
          <p:cNvPr id="8" name="TextBox 7"/>
          <p:cNvSpPr txBox="1"/>
          <p:nvPr/>
        </p:nvSpPr>
        <p:spPr>
          <a:xfrm>
            <a:off x="611560" y="3989150"/>
            <a:ext cx="3312368" cy="369332"/>
          </a:xfrm>
          <a:prstGeom prst="rect">
            <a:avLst/>
          </a:prstGeom>
          <a:noFill/>
        </p:spPr>
        <p:txBody>
          <a:bodyPr wrap="square" rtlCol="0">
            <a:spAutoFit/>
          </a:bodyPr>
          <a:lstStyle/>
          <a:p>
            <a:r>
              <a:rPr lang="en-GB" dirty="0">
                <a:solidFill>
                  <a:schemeClr val="accent1">
                    <a:lumMod val="50000"/>
                  </a:schemeClr>
                </a:solidFill>
              </a:rPr>
              <a:t>VA SharePoint  </a:t>
            </a:r>
          </a:p>
        </p:txBody>
      </p:sp>
      <p:sp>
        <p:nvSpPr>
          <p:cNvPr id="10" name="TextBox 9"/>
          <p:cNvSpPr txBox="1"/>
          <p:nvPr/>
        </p:nvSpPr>
        <p:spPr>
          <a:xfrm>
            <a:off x="5646948" y="3929835"/>
            <a:ext cx="3754760" cy="369332"/>
          </a:xfrm>
          <a:prstGeom prst="rect">
            <a:avLst/>
          </a:prstGeom>
          <a:noFill/>
        </p:spPr>
        <p:txBody>
          <a:bodyPr wrap="square" rtlCol="0">
            <a:spAutoFit/>
          </a:bodyPr>
          <a:lstStyle/>
          <a:p>
            <a:r>
              <a:rPr lang="en-GB" dirty="0">
                <a:solidFill>
                  <a:schemeClr val="accent1">
                    <a:lumMod val="50000"/>
                  </a:schemeClr>
                </a:solidFill>
              </a:rPr>
              <a:t>VA TEAMS</a:t>
            </a:r>
          </a:p>
        </p:txBody>
      </p:sp>
      <p:pic>
        <p:nvPicPr>
          <p:cNvPr id="5" name="Picture 4">
            <a:extLst>
              <a:ext uri="{FF2B5EF4-FFF2-40B4-BE49-F238E27FC236}">
                <a16:creationId xmlns:a16="http://schemas.microsoft.com/office/drawing/2014/main" id="{474CC4B8-ED08-3A54-2680-515FA12F4A30}"/>
              </a:ext>
            </a:extLst>
          </p:cNvPr>
          <p:cNvPicPr>
            <a:picLocks noChangeAspect="1"/>
          </p:cNvPicPr>
          <p:nvPr/>
        </p:nvPicPr>
        <p:blipFill>
          <a:blip r:embed="rId5"/>
          <a:stretch>
            <a:fillRect/>
          </a:stretch>
        </p:blipFill>
        <p:spPr>
          <a:xfrm>
            <a:off x="107504" y="4394844"/>
            <a:ext cx="4357821" cy="2358956"/>
          </a:xfrm>
          <a:prstGeom prst="rect">
            <a:avLst/>
          </a:prstGeom>
        </p:spPr>
      </p:pic>
      <p:pic>
        <p:nvPicPr>
          <p:cNvPr id="6" name="Picture 5"/>
          <p:cNvPicPr>
            <a:picLocks noChangeAspect="1"/>
          </p:cNvPicPr>
          <p:nvPr/>
        </p:nvPicPr>
        <p:blipFill>
          <a:blip r:embed="rId6"/>
          <a:stretch>
            <a:fillRect/>
          </a:stretch>
        </p:blipFill>
        <p:spPr>
          <a:xfrm>
            <a:off x="4572000" y="4394844"/>
            <a:ext cx="4464496" cy="229420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1670612"/>
      </p:ext>
    </p:extLst>
  </p:cSld>
  <p:clrMapOvr>
    <a:masterClrMapping/>
  </p:clrMapOvr>
  <mc:AlternateContent xmlns:mc="http://schemas.openxmlformats.org/markup-compatibility/2006" xmlns:p14="http://schemas.microsoft.com/office/powerpoint/2010/main">
    <mc:Choice Requires="p14">
      <p:transition spd="slow" p14:dur="900" advTm="59663">
        <p14:flythrough hasBounce="1"/>
      </p:transition>
    </mc:Choice>
    <mc:Fallback xmlns="">
      <p:transition spd="slow" advTm="596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a:solidFill>
            <a:srgbClr val="CC33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3200" kern="0" dirty="0">
                <a:solidFill>
                  <a:schemeClr val="tx1"/>
                </a:solidFill>
                <a:latin typeface="Roboto" panose="02000000000000000000" pitchFamily="2" charset="0"/>
                <a:ea typeface="Roboto" panose="02000000000000000000" pitchFamily="2" charset="0"/>
              </a:rPr>
              <a:t>Visual Arts Tutorial Pathway</a:t>
            </a:r>
          </a:p>
          <a:p>
            <a:r>
              <a:rPr lang="en-GB" sz="3200" kern="0" dirty="0">
                <a:solidFill>
                  <a:schemeClr val="tx1"/>
                </a:solidFill>
                <a:latin typeface="Roboto" panose="02000000000000000000" pitchFamily="2" charset="0"/>
                <a:ea typeface="Roboto" panose="02000000000000000000" pitchFamily="2" charset="0"/>
              </a:rPr>
              <a:t>Creative Industry</a:t>
            </a:r>
          </a:p>
        </p:txBody>
      </p:sp>
      <p:sp>
        <p:nvSpPr>
          <p:cNvPr id="3" name="TextBox 2"/>
          <p:cNvSpPr txBox="1"/>
          <p:nvPr/>
        </p:nvSpPr>
        <p:spPr>
          <a:xfrm>
            <a:off x="457200" y="1595227"/>
            <a:ext cx="8229600" cy="646331"/>
          </a:xfrm>
          <a:prstGeom prst="rect">
            <a:avLst/>
          </a:prstGeom>
          <a:noFill/>
        </p:spPr>
        <p:txBody>
          <a:bodyPr wrap="square" rtlCol="0">
            <a:spAutoFit/>
          </a:bodyPr>
          <a:lstStyle/>
          <a:p>
            <a:r>
              <a:rPr lang="en-GB" dirty="0">
                <a:solidFill>
                  <a:schemeClr val="accent1">
                    <a:lumMod val="50000"/>
                  </a:schemeClr>
                </a:solidFill>
              </a:rPr>
              <a:t>The creative Industries are made up of; </a:t>
            </a:r>
            <a:r>
              <a:rPr lang="en-GB" dirty="0">
                <a:solidFill>
                  <a:srgbClr val="0070C0"/>
                </a:solidFill>
              </a:rPr>
              <a:t>Advertising, Architecture, Arts &amp; Culture, Crafts, Design, Fashion, Games, Music, Publishing, TV &amp;Film</a:t>
            </a:r>
          </a:p>
        </p:txBody>
      </p:sp>
      <p:sp>
        <p:nvSpPr>
          <p:cNvPr id="8" name="TextBox 7">
            <a:extLst>
              <a:ext uri="{FF2B5EF4-FFF2-40B4-BE49-F238E27FC236}">
                <a16:creationId xmlns:a16="http://schemas.microsoft.com/office/drawing/2014/main" id="{898DEB21-1428-4CCA-20A9-154B3E1DD364}"/>
              </a:ext>
            </a:extLst>
          </p:cNvPr>
          <p:cNvSpPr txBox="1"/>
          <p:nvPr/>
        </p:nvSpPr>
        <p:spPr>
          <a:xfrm>
            <a:off x="179512" y="2419147"/>
            <a:ext cx="8784976" cy="4247317"/>
          </a:xfrm>
          <a:prstGeom prst="rect">
            <a:avLst/>
          </a:prstGeom>
          <a:noFill/>
        </p:spPr>
        <p:txBody>
          <a:bodyPr wrap="square">
            <a:spAutoFit/>
          </a:bodyPr>
          <a:lstStyle/>
          <a:p>
            <a:pPr algn="l"/>
            <a:r>
              <a:rPr lang="en-US" sz="1700" b="1" i="0" dirty="0">
                <a:solidFill>
                  <a:srgbClr val="58547A"/>
                </a:solidFill>
                <a:effectLst/>
                <a:latin typeface="Averta-Semibold"/>
              </a:rPr>
              <a:t>Headline Statistics about the Creative Industries</a:t>
            </a:r>
          </a:p>
          <a:p>
            <a:pPr algn="l" rtl="0">
              <a:buFont typeface="Arial" panose="020B0604020202020204" pitchFamily="34" charset="0"/>
              <a:buChar char="•"/>
            </a:pPr>
            <a:r>
              <a:rPr lang="en-US" sz="1700" b="0" i="0" dirty="0">
                <a:solidFill>
                  <a:srgbClr val="58547A"/>
                </a:solidFill>
                <a:effectLst/>
                <a:latin typeface="Averta-Light"/>
              </a:rPr>
              <a:t>Prior to Covid the Creative Industries contributed £116bn in GVA in 2019, growing twice as fast between 2011 and 2019 than the rate of the UK economy as a whole (</a:t>
            </a:r>
            <a:r>
              <a:rPr lang="en-US" sz="1700" b="0" i="0" dirty="0">
                <a:solidFill>
                  <a:srgbClr val="C5299B"/>
                </a:solidFill>
                <a:effectLst/>
                <a:latin typeface="Averta-Light"/>
                <a:hlinkClick r:id="rId4"/>
              </a:rPr>
              <a:t>DCMS 2021</a:t>
            </a:r>
            <a:r>
              <a:rPr lang="en-US" sz="1700" b="0" i="0" dirty="0">
                <a:solidFill>
                  <a:srgbClr val="58547A"/>
                </a:solidFill>
                <a:effectLst/>
                <a:latin typeface="Averta-Light"/>
              </a:rPr>
              <a:t>).</a:t>
            </a:r>
          </a:p>
          <a:p>
            <a:pPr algn="l" rtl="0">
              <a:buFont typeface="Arial" panose="020B0604020202020204" pitchFamily="34" charset="0"/>
              <a:buChar char="•"/>
            </a:pPr>
            <a:r>
              <a:rPr lang="en-US" sz="1700" b="0" i="0" dirty="0">
                <a:solidFill>
                  <a:srgbClr val="58547A"/>
                </a:solidFill>
                <a:effectLst/>
                <a:latin typeface="Averta-Light"/>
              </a:rPr>
              <a:t>In the year from July 2020 to June 2021 the Creative Industries accounted for 2.3 million jobs (</a:t>
            </a:r>
            <a:r>
              <a:rPr lang="en-US" sz="1700" b="0" i="0" dirty="0">
                <a:solidFill>
                  <a:srgbClr val="C5299B"/>
                </a:solidFill>
                <a:effectLst/>
                <a:latin typeface="Averta-Light"/>
                <a:hlinkClick r:id="rId5"/>
              </a:rPr>
              <a:t>DCMS 2022</a:t>
            </a:r>
            <a:r>
              <a:rPr lang="en-US" sz="1700" b="0" i="0" dirty="0">
                <a:solidFill>
                  <a:srgbClr val="58547A"/>
                </a:solidFill>
                <a:effectLst/>
                <a:latin typeface="Averta-Light"/>
              </a:rPr>
              <a:t>).</a:t>
            </a:r>
          </a:p>
          <a:p>
            <a:pPr algn="l" rtl="0">
              <a:buFont typeface="Arial" panose="020B0604020202020204" pitchFamily="34" charset="0"/>
              <a:buChar char="•"/>
            </a:pPr>
            <a:r>
              <a:rPr lang="en-US" sz="1700" b="0" i="0" dirty="0">
                <a:solidFill>
                  <a:srgbClr val="58547A"/>
                </a:solidFill>
                <a:effectLst/>
                <a:latin typeface="Averta-Light"/>
              </a:rPr>
              <a:t>Self-employment accounts for 32%</a:t>
            </a:r>
            <a:r>
              <a:rPr lang="en-US" sz="1700" b="1" i="0" dirty="0">
                <a:solidFill>
                  <a:srgbClr val="58547A"/>
                </a:solidFill>
                <a:effectLst/>
                <a:latin typeface="Averta-Semibold"/>
              </a:rPr>
              <a:t> </a:t>
            </a:r>
            <a:r>
              <a:rPr lang="en-US" sz="1700" b="0" i="0" dirty="0">
                <a:solidFill>
                  <a:srgbClr val="58547A"/>
                </a:solidFill>
                <a:effectLst/>
                <a:latin typeface="Averta-Light"/>
              </a:rPr>
              <a:t>of Creative Industry employment in the UK compared with 16% for the economy more broadly (</a:t>
            </a:r>
            <a:r>
              <a:rPr lang="en-US" sz="1700" b="0" i="0" dirty="0">
                <a:solidFill>
                  <a:srgbClr val="C5299B"/>
                </a:solidFill>
                <a:effectLst/>
                <a:latin typeface="Averta-Light"/>
                <a:hlinkClick r:id="rId6"/>
              </a:rPr>
              <a:t>DCMS 2021</a:t>
            </a:r>
            <a:r>
              <a:rPr lang="en-US" sz="1700" b="0" i="0" dirty="0">
                <a:solidFill>
                  <a:srgbClr val="58547A"/>
                </a:solidFill>
                <a:effectLst/>
                <a:latin typeface="Averta-Light"/>
              </a:rPr>
              <a:t>).</a:t>
            </a:r>
          </a:p>
          <a:p>
            <a:pPr algn="l" rtl="0">
              <a:buFont typeface="Arial" panose="020B0604020202020204" pitchFamily="34" charset="0"/>
              <a:buChar char="•"/>
            </a:pPr>
            <a:r>
              <a:rPr lang="en-US" sz="1700" b="0" i="0" dirty="0">
                <a:solidFill>
                  <a:srgbClr val="58547A"/>
                </a:solidFill>
                <a:effectLst/>
                <a:latin typeface="Averta-Light"/>
              </a:rPr>
              <a:t>In 2019 95% of creative companies were micro-businesses (fewer than 10 employees) which is 6 percentage points more than in the rest of the economy. (</a:t>
            </a:r>
            <a:r>
              <a:rPr lang="en-US" sz="1700" b="0" i="0" dirty="0">
                <a:solidFill>
                  <a:srgbClr val="C5299B"/>
                </a:solidFill>
                <a:effectLst/>
                <a:latin typeface="Averta-Light"/>
                <a:hlinkClick r:id="rId7"/>
              </a:rPr>
              <a:t>DCMS 2022</a:t>
            </a:r>
            <a:r>
              <a:rPr lang="en-US" sz="1700" b="0" i="0" dirty="0">
                <a:solidFill>
                  <a:srgbClr val="58547A"/>
                </a:solidFill>
                <a:effectLst/>
                <a:latin typeface="Averta-Light"/>
              </a:rPr>
              <a:t>).</a:t>
            </a:r>
          </a:p>
          <a:p>
            <a:pPr algn="l" rtl="0">
              <a:buFont typeface="Arial" panose="020B0604020202020204" pitchFamily="34" charset="0"/>
              <a:buChar char="•"/>
            </a:pPr>
            <a:r>
              <a:rPr lang="en-US" sz="1700" b="0" i="0" dirty="0">
                <a:solidFill>
                  <a:srgbClr val="58547A"/>
                </a:solidFill>
                <a:effectLst/>
                <a:latin typeface="Averta-Light"/>
              </a:rPr>
              <a:t>Around 300,000, or over one in eight UK businesses (11.8%) in 2019 are part of the Creative Industries (</a:t>
            </a:r>
            <a:r>
              <a:rPr lang="en-US" sz="1700" b="0" i="0" dirty="0">
                <a:solidFill>
                  <a:srgbClr val="C5299B"/>
                </a:solidFill>
                <a:effectLst/>
                <a:latin typeface="Averta-Light"/>
                <a:hlinkClick r:id="rId7"/>
              </a:rPr>
              <a:t>DCMS 2022</a:t>
            </a:r>
            <a:r>
              <a:rPr lang="en-US" sz="1700" b="0" i="0" dirty="0">
                <a:solidFill>
                  <a:srgbClr val="58547A"/>
                </a:solidFill>
                <a:effectLst/>
                <a:latin typeface="Averta-Light"/>
              </a:rPr>
              <a:t>).</a:t>
            </a:r>
          </a:p>
          <a:p>
            <a:pPr algn="l" rtl="0">
              <a:buFont typeface="Arial" panose="020B0604020202020204" pitchFamily="34" charset="0"/>
              <a:buChar char="•"/>
            </a:pPr>
            <a:r>
              <a:rPr lang="en-US" sz="1700" b="0" i="0" dirty="0">
                <a:solidFill>
                  <a:srgbClr val="58547A"/>
                </a:solidFill>
                <a:effectLst/>
                <a:latin typeface="Averta-Light"/>
              </a:rPr>
              <a:t>Of all creative businesses, 34% are located in London, 62% in London and the greater South East (London, South East and East of England), 13% in the North of England (North East, North West, and Yorkshire and the Humber), 10% in the Midlands (East and West Midlands), 2% in Wales, 5% in Scotland and 1% in Northern Ireland (ibid.).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98878224"/>
      </p:ext>
    </p:extLst>
  </p:cSld>
  <p:clrMapOvr>
    <a:masterClrMapping/>
  </p:clrMapOvr>
  <mc:AlternateContent xmlns:mc="http://schemas.openxmlformats.org/markup-compatibility/2006" xmlns:p14="http://schemas.microsoft.com/office/powerpoint/2010/main">
    <mc:Choice Requires="p14">
      <p:transition spd="slow" p14:dur="900" advTm="47688">
        <p14:flythrough hasBounce="1"/>
      </p:transition>
    </mc:Choice>
    <mc:Fallback xmlns="">
      <p:transition spd="slow" advTm="47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3300"/>
          </a:solidFill>
        </p:spPr>
        <p:txBody>
          <a:bodyPr/>
          <a:lstStyle/>
          <a:p>
            <a:r>
              <a:rPr lang="en-GB" sz="3200" dirty="0">
                <a:solidFill>
                  <a:schemeClr val="tx1"/>
                </a:solidFill>
                <a:latin typeface="Roboto" panose="02000000000000000000" pitchFamily="2" charset="0"/>
                <a:ea typeface="Roboto" panose="02000000000000000000" pitchFamily="2" charset="0"/>
              </a:rPr>
              <a:t>Scheme of Work</a:t>
            </a:r>
            <a:br>
              <a:rPr lang="en-GB" sz="3200" dirty="0">
                <a:solidFill>
                  <a:schemeClr val="tx1"/>
                </a:solidFill>
                <a:latin typeface="Roboto" panose="02000000000000000000" pitchFamily="2" charset="0"/>
                <a:ea typeface="Roboto" panose="02000000000000000000" pitchFamily="2" charset="0"/>
              </a:rPr>
            </a:br>
            <a:r>
              <a:rPr lang="en-GB" sz="3200" dirty="0">
                <a:solidFill>
                  <a:schemeClr val="tx1"/>
                </a:solidFill>
                <a:latin typeface="Roboto" panose="02000000000000000000" pitchFamily="2" charset="0"/>
                <a:ea typeface="Roboto" panose="02000000000000000000" pitchFamily="2" charset="0"/>
              </a:rPr>
              <a:t>Term 1</a:t>
            </a:r>
          </a:p>
        </p:txBody>
      </p:sp>
      <p:sp>
        <p:nvSpPr>
          <p:cNvPr id="3" name="Content Placeholder 2"/>
          <p:cNvSpPr>
            <a:spLocks noGrp="1"/>
          </p:cNvSpPr>
          <p:nvPr>
            <p:ph idx="1"/>
          </p:nvPr>
        </p:nvSpPr>
        <p:spPr>
          <a:xfrm>
            <a:off x="291321" y="1524000"/>
            <a:ext cx="8229600" cy="4525963"/>
          </a:xfrm>
        </p:spPr>
        <p:txBody>
          <a:bodyPr/>
          <a:lstStyle/>
          <a:p>
            <a:r>
              <a:rPr lang="en-GB" sz="2000" dirty="0">
                <a:solidFill>
                  <a:schemeClr val="bg1"/>
                </a:solidFill>
                <a:latin typeface="Roboto" panose="02000000000000000000" pitchFamily="2" charset="0"/>
                <a:ea typeface="Roboto" panose="02000000000000000000" pitchFamily="2" charset="0"/>
              </a:rPr>
              <a:t>FE/HE Options and Research</a:t>
            </a:r>
          </a:p>
          <a:p>
            <a:r>
              <a:rPr lang="en-GB" sz="2000" dirty="0">
                <a:solidFill>
                  <a:schemeClr val="bg1"/>
                </a:solidFill>
                <a:latin typeface="Roboto" panose="02000000000000000000" pitchFamily="2" charset="0"/>
                <a:ea typeface="Roboto" panose="02000000000000000000" pitchFamily="2" charset="0"/>
              </a:rPr>
              <a:t>Artists’ Statements/Personal Statements</a:t>
            </a:r>
          </a:p>
          <a:p>
            <a:r>
              <a:rPr lang="en-GB" sz="2000" dirty="0">
                <a:solidFill>
                  <a:schemeClr val="bg1"/>
                </a:solidFill>
                <a:latin typeface="Roboto" panose="02000000000000000000" pitchFamily="2" charset="0"/>
                <a:ea typeface="Roboto" panose="02000000000000000000" pitchFamily="2" charset="0"/>
              </a:rPr>
              <a:t>Application forms</a:t>
            </a:r>
          </a:p>
          <a:p>
            <a:r>
              <a:rPr lang="en-GB" sz="2000" dirty="0">
                <a:solidFill>
                  <a:schemeClr val="bg1"/>
                </a:solidFill>
                <a:latin typeface="Roboto" panose="02000000000000000000" pitchFamily="2" charset="0"/>
                <a:ea typeface="Roboto" panose="02000000000000000000" pitchFamily="2" charset="0"/>
              </a:rPr>
              <a:t>References</a:t>
            </a:r>
          </a:p>
          <a:p>
            <a:pPr>
              <a:buFont typeface="Arial" panose="020B0604020202020204" pitchFamily="34" charset="0"/>
              <a:buChar char="•"/>
            </a:pPr>
            <a:r>
              <a:rPr lang="en-GB" sz="2000" dirty="0">
                <a:solidFill>
                  <a:schemeClr val="bg1"/>
                </a:solidFill>
                <a:latin typeface="Roboto" panose="02000000000000000000" pitchFamily="2" charset="0"/>
                <a:ea typeface="Roboto" panose="02000000000000000000" pitchFamily="2" charset="0"/>
              </a:rPr>
              <a:t>Prep for Physical &amp; Digital Portfolios</a:t>
            </a:r>
          </a:p>
          <a:p>
            <a:pPr>
              <a:buFont typeface="Arial" panose="020B0604020202020204" pitchFamily="34" charset="0"/>
              <a:buChar char="•"/>
            </a:pPr>
            <a:r>
              <a:rPr lang="en-GB" sz="2000" dirty="0">
                <a:solidFill>
                  <a:schemeClr val="bg1"/>
                </a:solidFill>
                <a:latin typeface="Roboto" panose="02000000000000000000" pitchFamily="2" charset="0"/>
                <a:ea typeface="Roboto" panose="02000000000000000000" pitchFamily="2" charset="0"/>
              </a:rPr>
              <a:t>One to one Portfolio Reviews</a:t>
            </a:r>
          </a:p>
          <a:p>
            <a:r>
              <a:rPr lang="en-GB" sz="2000" dirty="0">
                <a:solidFill>
                  <a:schemeClr val="bg1"/>
                </a:solidFill>
                <a:latin typeface="Roboto" panose="02000000000000000000" pitchFamily="2" charset="0"/>
                <a:ea typeface="Roboto" panose="02000000000000000000" pitchFamily="2" charset="0"/>
              </a:rPr>
              <a:t>Speakers – working in the local Creative Industries</a:t>
            </a:r>
          </a:p>
          <a:p>
            <a:endParaRPr lang="en-GB" sz="2800" dirty="0">
              <a:latin typeface="Roboto" panose="02000000000000000000" pitchFamily="2" charset="0"/>
              <a:ea typeface="Roboto" panose="02000000000000000000" pitchFamily="2" charset="0"/>
            </a:endParaRPr>
          </a:p>
        </p:txBody>
      </p:sp>
      <p:pic>
        <p:nvPicPr>
          <p:cNvPr id="1026" name="Picture 2" descr="Illustration personal stat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41115"/>
            <a:ext cx="8229600" cy="214021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5794398"/>
      </p:ext>
    </p:extLst>
  </p:cSld>
  <p:clrMapOvr>
    <a:masterClrMapping/>
  </p:clrMapOvr>
  <mc:AlternateContent xmlns:mc="http://schemas.openxmlformats.org/markup-compatibility/2006" xmlns:p14="http://schemas.microsoft.com/office/powerpoint/2010/main">
    <mc:Choice Requires="p14">
      <p:transition spd="slow" p14:dur="900" advTm="188760">
        <p14:flythrough hasBounce="1"/>
      </p:transition>
    </mc:Choice>
    <mc:Fallback xmlns="">
      <p:transition spd="slow" advTm="1887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3300"/>
          </a:solidFill>
        </p:spPr>
        <p:txBody>
          <a:bodyPr/>
          <a:lstStyle/>
          <a:p>
            <a:r>
              <a:rPr lang="en-GB" sz="3200" dirty="0">
                <a:latin typeface="Roboto" panose="02000000000000000000" pitchFamily="2" charset="0"/>
                <a:ea typeface="Roboto" panose="02000000000000000000" pitchFamily="2" charset="0"/>
              </a:rPr>
              <a:t>Term 2/3</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000" dirty="0">
                <a:solidFill>
                  <a:schemeClr val="bg1"/>
                </a:solidFill>
                <a:latin typeface="Roboto" panose="02000000000000000000" pitchFamily="2" charset="0"/>
                <a:ea typeface="Roboto" panose="02000000000000000000" pitchFamily="2" charset="0"/>
              </a:rPr>
              <a:t>Prep for face to face Interviews</a:t>
            </a:r>
            <a:endParaRPr lang="en-GB" sz="2000" dirty="0">
              <a:solidFill>
                <a:schemeClr val="bg1"/>
              </a:solidFill>
              <a:latin typeface="Roboto" panose="02000000000000000000" pitchFamily="2" charset="0"/>
              <a:ea typeface="Roboto" panose="02000000000000000000" pitchFamily="2" charset="0"/>
            </a:endParaRPr>
          </a:p>
          <a:p>
            <a:pPr>
              <a:buFont typeface="Arial" panose="020B0604020202020204" pitchFamily="34" charset="0"/>
              <a:buChar char="•"/>
            </a:pPr>
            <a:r>
              <a:rPr lang="en-GB" sz="2000" dirty="0">
                <a:solidFill>
                  <a:schemeClr val="bg1"/>
                </a:solidFill>
                <a:latin typeface="Roboto" panose="02000000000000000000" pitchFamily="2" charset="0"/>
                <a:ea typeface="Roboto" panose="02000000000000000000" pitchFamily="2" charset="0"/>
              </a:rPr>
              <a:t>Independent Living: Student Accommodation, Student Finance, Open Days, Bank Accounts and Budgeting, Payslips</a:t>
            </a:r>
          </a:p>
          <a:p>
            <a:pPr>
              <a:buFont typeface="Arial" panose="020B0604020202020204" pitchFamily="34" charset="0"/>
              <a:buChar char="•"/>
            </a:pPr>
            <a:r>
              <a:rPr lang="en-GB" sz="2000" dirty="0">
                <a:solidFill>
                  <a:schemeClr val="bg1"/>
                </a:solidFill>
                <a:latin typeface="Roboto" panose="02000000000000000000" pitchFamily="2" charset="0"/>
                <a:ea typeface="Roboto" panose="02000000000000000000" pitchFamily="2" charset="0"/>
              </a:rPr>
              <a:t>Professionalism: Working in the Creative Industries, Careers, Alumni Speakers, professional footprint/visual output, Creative CV writing.</a:t>
            </a:r>
          </a:p>
          <a:p>
            <a:endParaRPr lang="en-GB" sz="2000" dirty="0">
              <a:solidFill>
                <a:schemeClr val="bg1"/>
              </a:solidFill>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560" y="3561813"/>
            <a:ext cx="3960440" cy="2564349"/>
          </a:xfrm>
          <a:prstGeom prst="rect">
            <a:avLst/>
          </a:prstGeom>
        </p:spPr>
      </p:pic>
      <p:pic>
        <p:nvPicPr>
          <p:cNvPr id="1026" name="Picture 2" descr="https://i.ytimg.com/vi/jS-Q4eAnqcU/maxresdefault.jpg">
            <a:extLst>
              <a:ext uri="{FF2B5EF4-FFF2-40B4-BE49-F238E27FC236}">
                <a16:creationId xmlns:a16="http://schemas.microsoft.com/office/drawing/2014/main" id="{C798EA5C-588F-492D-974D-9DD9E6CB45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61812"/>
            <a:ext cx="4114800" cy="25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8306981"/>
      </p:ext>
    </p:extLst>
  </p:cSld>
  <p:clrMapOvr>
    <a:masterClrMapping/>
  </p:clrMapOvr>
  <mc:AlternateContent xmlns:mc="http://schemas.openxmlformats.org/markup-compatibility/2006" xmlns:p14="http://schemas.microsoft.com/office/powerpoint/2010/main">
    <mc:Choice Requires="p14">
      <p:transition spd="slow" p14:dur="900" advTm="90167">
        <p14:flythrough hasBounce="1"/>
      </p:transition>
    </mc:Choice>
    <mc:Fallback xmlns="">
      <p:transition spd="slow" advTm="901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E765C-FEED-214A-85B3-AC1D5B139874}"/>
              </a:ext>
            </a:extLst>
          </p:cNvPr>
          <p:cNvSpPr/>
          <p:nvPr/>
        </p:nvSpPr>
        <p:spPr>
          <a:xfrm>
            <a:off x="0" y="0"/>
            <a:ext cx="9144000" cy="720725"/>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3315" name="Picture 3">
            <a:extLst>
              <a:ext uri="{FF2B5EF4-FFF2-40B4-BE49-F238E27FC236}">
                <a16:creationId xmlns:a16="http://schemas.microsoft.com/office/drawing/2014/main" id="{E804FEB3-02EA-954B-BB0A-78F671A29B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solidFill>
            <a:srgbClr val="CC3300"/>
          </a:solidFill>
          <a:ln>
            <a:noFill/>
          </a:ln>
        </p:spPr>
      </p:pic>
      <p:sp>
        <p:nvSpPr>
          <p:cNvPr id="13316" name="Text Box 5">
            <a:extLst>
              <a:ext uri="{FF2B5EF4-FFF2-40B4-BE49-F238E27FC236}">
                <a16:creationId xmlns:a16="http://schemas.microsoft.com/office/drawing/2014/main" id="{86946856-B9E3-3843-A85C-7032CC064823}"/>
              </a:ext>
            </a:extLst>
          </p:cNvPr>
          <p:cNvSpPr txBox="1">
            <a:spLocks noChangeArrowheads="1"/>
          </p:cNvSpPr>
          <p:nvPr/>
        </p:nvSpPr>
        <p:spPr bwMode="auto">
          <a:xfrm>
            <a:off x="144463" y="900113"/>
            <a:ext cx="5579665"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000"/>
              </a:spcAft>
            </a:pPr>
            <a:r>
              <a:rPr lang="en-GB" altLang="en-US" sz="1950" dirty="0">
                <a:solidFill>
                  <a:schemeClr val="bg1"/>
                </a:solidFill>
                <a:latin typeface="Roboto" panose="02000000000000000000" pitchFamily="2" charset="0"/>
                <a:ea typeface="Roboto" panose="02000000000000000000" pitchFamily="2" charset="0"/>
                <a:cs typeface="Roboto" panose="02000000000000000000" pitchFamily="2" charset="0"/>
              </a:rPr>
              <a:t>There are no fees for Art Foundation Courses if your son/daughter is under 19 when starting the course.</a:t>
            </a:r>
          </a:p>
          <a:p>
            <a:pPr eaLnBrk="1" hangingPunct="1">
              <a:spcBef>
                <a:spcPct val="0"/>
              </a:spcBef>
              <a:spcAft>
                <a:spcPts val="1000"/>
              </a:spcAft>
            </a:pPr>
            <a:r>
              <a:rPr lang="en-GB" altLang="en-US" sz="1950" dirty="0">
                <a:solidFill>
                  <a:schemeClr val="bg1"/>
                </a:solidFill>
                <a:latin typeface="Roboto" panose="02000000000000000000" pitchFamily="2" charset="0"/>
                <a:ea typeface="Roboto" panose="02000000000000000000" pitchFamily="2" charset="0"/>
                <a:cs typeface="Roboto" panose="02000000000000000000" pitchFamily="2" charset="0"/>
              </a:rPr>
              <a:t>Local councils assume students will be living at home so there is very limited funds available for expenses (such as travel). Most students have part time work with which to support their studies within the confines of their </a:t>
            </a:r>
            <a:r>
              <a:rPr lang="en-GB" altLang="en-US" sz="1950" b="1" dirty="0">
                <a:solidFill>
                  <a:schemeClr val="bg1"/>
                </a:solidFill>
                <a:latin typeface="Roboto" panose="02000000000000000000" pitchFamily="2" charset="0"/>
                <a:ea typeface="Roboto" panose="02000000000000000000" pitchFamily="2" charset="0"/>
                <a:cs typeface="Roboto" panose="02000000000000000000" pitchFamily="2" charset="0"/>
              </a:rPr>
              <a:t>full time course</a:t>
            </a:r>
            <a:r>
              <a:rPr lang="en-GB" altLang="en-US" sz="1950" dirty="0">
                <a:solidFill>
                  <a:schemeClr val="bg1"/>
                </a:solidFill>
                <a:latin typeface="Roboto" panose="02000000000000000000" pitchFamily="2" charset="0"/>
                <a:ea typeface="Roboto" panose="02000000000000000000" pitchFamily="2" charset="0"/>
                <a:cs typeface="Roboto" panose="02000000000000000000" pitchFamily="2" charset="0"/>
              </a:rPr>
              <a:t>.</a:t>
            </a:r>
          </a:p>
          <a:p>
            <a:pPr eaLnBrk="1" hangingPunct="1">
              <a:spcBef>
                <a:spcPct val="0"/>
              </a:spcBef>
              <a:spcAft>
                <a:spcPts val="1000"/>
              </a:spcAft>
            </a:pPr>
            <a:r>
              <a:rPr lang="en-GB" altLang="en-US" sz="1950" dirty="0">
                <a:solidFill>
                  <a:schemeClr val="bg1"/>
                </a:solidFill>
                <a:latin typeface="Roboto" panose="02000000000000000000" pitchFamily="2" charset="0"/>
                <a:ea typeface="Roboto" panose="02000000000000000000" pitchFamily="2" charset="0"/>
                <a:cs typeface="Roboto" panose="02000000000000000000" pitchFamily="2" charset="0"/>
              </a:rPr>
              <a:t>Students are expected to buy their own materials (paper, paint, film etc).</a:t>
            </a:r>
          </a:p>
          <a:p>
            <a:pPr eaLnBrk="1" hangingPunct="1">
              <a:spcBef>
                <a:spcPct val="0"/>
              </a:spcBef>
              <a:spcAft>
                <a:spcPts val="1000"/>
              </a:spcAft>
            </a:pPr>
            <a:r>
              <a:rPr lang="en-GB" altLang="en-US" sz="1950" dirty="0">
                <a:solidFill>
                  <a:schemeClr val="bg1"/>
                </a:solidFill>
                <a:latin typeface="Roboto" panose="02000000000000000000" pitchFamily="2" charset="0"/>
                <a:ea typeface="Roboto" panose="02000000000000000000" pitchFamily="2" charset="0"/>
                <a:cs typeface="Roboto" panose="02000000000000000000" pitchFamily="2" charset="0"/>
              </a:rPr>
              <a:t>Fees are charged for University Degree courses (up to £9k+ per year). Foundation courses may charge a ‘studio fee’ to cover some basic provision of materials/processes etc.</a:t>
            </a:r>
          </a:p>
        </p:txBody>
      </p:sp>
      <p:sp>
        <p:nvSpPr>
          <p:cNvPr id="13317" name="Text Box 4">
            <a:extLst>
              <a:ext uri="{FF2B5EF4-FFF2-40B4-BE49-F238E27FC236}">
                <a16:creationId xmlns:a16="http://schemas.microsoft.com/office/drawing/2014/main" id="{CFA4C097-B4DF-EF41-B423-0C6FD17BEBBE}"/>
              </a:ext>
            </a:extLst>
          </p:cNvPr>
          <p:cNvSpPr txBox="1">
            <a:spLocks noChangeArrowheads="1"/>
          </p:cNvSpPr>
          <p:nvPr/>
        </p:nvSpPr>
        <p:spPr bwMode="auto">
          <a:xfrm>
            <a:off x="144463" y="144463"/>
            <a:ext cx="7561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1" dirty="0">
                <a:latin typeface="Poppins" pitchFamily="2" charset="77"/>
                <a:cs typeface="Poppins" pitchFamily="2" charset="77"/>
              </a:rPr>
              <a:t>Finances</a:t>
            </a:r>
          </a:p>
        </p:txBody>
      </p:sp>
      <p:pic>
        <p:nvPicPr>
          <p:cNvPr id="6" name="Picture 5">
            <a:extLst>
              <a:ext uri="{FF2B5EF4-FFF2-40B4-BE49-F238E27FC236}">
                <a16:creationId xmlns:a16="http://schemas.microsoft.com/office/drawing/2014/main" id="{B6376602-4E74-5D4A-B21D-4993326FD274}"/>
              </a:ext>
            </a:extLst>
          </p:cNvPr>
          <p:cNvPicPr>
            <a:picLocks noChangeAspect="1"/>
          </p:cNvPicPr>
          <p:nvPr/>
        </p:nvPicPr>
        <p:blipFill rotWithShape="1">
          <a:blip r:embed="rId5">
            <a:extLst>
              <a:ext uri="{28A0092B-C50C-407E-A947-70E740481C1C}">
                <a14:useLocalDpi xmlns:a14="http://schemas.microsoft.com/office/drawing/2010/main" val="0"/>
              </a:ext>
            </a:extLst>
          </a:blip>
          <a:srcRect l="24760" t="11" r="40040" b="-11"/>
          <a:stretch/>
        </p:blipFill>
        <p:spPr>
          <a:xfrm>
            <a:off x="5868144" y="0"/>
            <a:ext cx="3275856" cy="6452610"/>
          </a:xfrm>
          <a:prstGeom prst="rect">
            <a:avLst/>
          </a:prstGeom>
        </p:spPr>
      </p:pic>
      <p:grpSp>
        <p:nvGrpSpPr>
          <p:cNvPr id="7" name="Group 6">
            <a:extLst>
              <a:ext uri="{FF2B5EF4-FFF2-40B4-BE49-F238E27FC236}">
                <a16:creationId xmlns:a16="http://schemas.microsoft.com/office/drawing/2014/main" id="{5D3ACDB9-4C9E-4EBA-A805-8F4C66D244E6}"/>
              </a:ext>
            </a:extLst>
          </p:cNvPr>
          <p:cNvGrpSpPr/>
          <p:nvPr/>
        </p:nvGrpSpPr>
        <p:grpSpPr>
          <a:xfrm>
            <a:off x="0" y="6391568"/>
            <a:ext cx="9144000" cy="558702"/>
            <a:chOff x="0" y="6391568"/>
            <a:chExt cx="9144000" cy="558702"/>
          </a:xfrm>
        </p:grpSpPr>
        <p:sp>
          <p:nvSpPr>
            <p:cNvPr id="8" name="Rectangle 7">
              <a:extLst>
                <a:ext uri="{FF2B5EF4-FFF2-40B4-BE49-F238E27FC236}">
                  <a16:creationId xmlns:a16="http://schemas.microsoft.com/office/drawing/2014/main" id="{D8D3FCB0-7390-4243-BC38-E0D1DD6DF673}"/>
                </a:ext>
              </a:extLst>
            </p:cNvPr>
            <p:cNvSpPr/>
            <p:nvPr/>
          </p:nvSpPr>
          <p:spPr>
            <a:xfrm>
              <a:off x="0" y="6461320"/>
              <a:ext cx="9144000" cy="39668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icture 2" descr="Welcome to BHASVIC">
              <a:extLst>
                <a:ext uri="{FF2B5EF4-FFF2-40B4-BE49-F238E27FC236}">
                  <a16:creationId xmlns:a16="http://schemas.microsoft.com/office/drawing/2014/main" id="{609174D6-0AA8-4ACF-9A10-DBCB3E995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3108" y="6391568"/>
              <a:ext cx="1500892" cy="55870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Tm="137934">
        <p14:flythrough hasBounce="1"/>
      </p:transition>
    </mc:Choice>
    <mc:Fallback xmlns="">
      <p:transition spd="slow" advTm="137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005AE1-CC8A-9042-BF37-DEA34D704903}"/>
              </a:ext>
            </a:extLst>
          </p:cNvPr>
          <p:cNvSpPr/>
          <p:nvPr/>
        </p:nvSpPr>
        <p:spPr>
          <a:xfrm>
            <a:off x="0" y="0"/>
            <a:ext cx="9144000" cy="720725"/>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5363" name="Picture 3">
            <a:extLst>
              <a:ext uri="{FF2B5EF4-FFF2-40B4-BE49-F238E27FC236}">
                <a16:creationId xmlns:a16="http://schemas.microsoft.com/office/drawing/2014/main" id="{732B785C-1AA1-EB46-84DB-202B2A96E6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4">
            <a:extLst>
              <a:ext uri="{FF2B5EF4-FFF2-40B4-BE49-F238E27FC236}">
                <a16:creationId xmlns:a16="http://schemas.microsoft.com/office/drawing/2014/main" id="{E0E5FBCE-3482-4944-8348-9BB82ECB0641}"/>
              </a:ext>
            </a:extLst>
          </p:cNvPr>
          <p:cNvSpPr txBox="1">
            <a:spLocks noChangeArrowheads="1"/>
          </p:cNvSpPr>
          <p:nvPr/>
        </p:nvSpPr>
        <p:spPr bwMode="auto">
          <a:xfrm>
            <a:off x="144463" y="144463"/>
            <a:ext cx="756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1">
                <a:latin typeface="Poppins" pitchFamily="2" charset="77"/>
                <a:cs typeface="Poppins" pitchFamily="2" charset="77"/>
              </a:rPr>
              <a:t>Visual Arts Portfolio Courses</a:t>
            </a:r>
          </a:p>
        </p:txBody>
      </p:sp>
      <p:graphicFrame>
        <p:nvGraphicFramePr>
          <p:cNvPr id="4" name="Table 3">
            <a:extLst>
              <a:ext uri="{FF2B5EF4-FFF2-40B4-BE49-F238E27FC236}">
                <a16:creationId xmlns:a16="http://schemas.microsoft.com/office/drawing/2014/main" id="{07FC96EA-A67E-3344-83AB-5D85E88E0811}"/>
              </a:ext>
            </a:extLst>
          </p:cNvPr>
          <p:cNvGraphicFramePr>
            <a:graphicFrameLocks noGrp="1"/>
          </p:cNvGraphicFramePr>
          <p:nvPr/>
        </p:nvGraphicFramePr>
        <p:xfrm>
          <a:off x="100021" y="1407882"/>
          <a:ext cx="6371752" cy="4985993"/>
        </p:xfrm>
        <a:graphic>
          <a:graphicData uri="http://schemas.openxmlformats.org/drawingml/2006/table">
            <a:tbl>
              <a:tblPr firstRow="1" bandRow="1">
                <a:tableStyleId>{5940675A-B579-460E-94D1-54222C63F5DA}</a:tableStyleId>
              </a:tblPr>
              <a:tblGrid>
                <a:gridCol w="4141068">
                  <a:extLst>
                    <a:ext uri="{9D8B030D-6E8A-4147-A177-3AD203B41FA5}">
                      <a16:colId xmlns:a16="http://schemas.microsoft.com/office/drawing/2014/main" val="3519063989"/>
                    </a:ext>
                  </a:extLst>
                </a:gridCol>
                <a:gridCol w="557671">
                  <a:extLst>
                    <a:ext uri="{9D8B030D-6E8A-4147-A177-3AD203B41FA5}">
                      <a16:colId xmlns:a16="http://schemas.microsoft.com/office/drawing/2014/main" val="1021932817"/>
                    </a:ext>
                  </a:extLst>
                </a:gridCol>
                <a:gridCol w="557671">
                  <a:extLst>
                    <a:ext uri="{9D8B030D-6E8A-4147-A177-3AD203B41FA5}">
                      <a16:colId xmlns:a16="http://schemas.microsoft.com/office/drawing/2014/main" val="3327625709"/>
                    </a:ext>
                  </a:extLst>
                </a:gridCol>
                <a:gridCol w="557671">
                  <a:extLst>
                    <a:ext uri="{9D8B030D-6E8A-4147-A177-3AD203B41FA5}">
                      <a16:colId xmlns:a16="http://schemas.microsoft.com/office/drawing/2014/main" val="3442340478"/>
                    </a:ext>
                  </a:extLst>
                </a:gridCol>
                <a:gridCol w="557671">
                  <a:extLst>
                    <a:ext uri="{9D8B030D-6E8A-4147-A177-3AD203B41FA5}">
                      <a16:colId xmlns:a16="http://schemas.microsoft.com/office/drawing/2014/main" val="2868653401"/>
                    </a:ext>
                  </a:extLst>
                </a:gridCol>
              </a:tblGrid>
              <a:tr h="1688171">
                <a:tc>
                  <a:txBody>
                    <a:bodyPr/>
                    <a:lstStyle/>
                    <a:p>
                      <a:endParaRPr lang="en-GB" b="1" i="0" dirty="0">
                        <a:solidFill>
                          <a:srgbClr val="FF0000"/>
                        </a:solidFill>
                        <a:latin typeface="Roboto" panose="02000000000000000000" pitchFamily="2" charset="0"/>
                        <a:ea typeface="Roboto" panose="02000000000000000000" pitchFamily="2" charset="0"/>
                        <a:cs typeface="Poppins" pitchFamily="2" charset="77"/>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i="0" dirty="0">
                          <a:solidFill>
                            <a:srgbClr val="FF0000"/>
                          </a:solidFill>
                          <a:latin typeface="Roboto" panose="02000000000000000000" pitchFamily="2" charset="0"/>
                          <a:ea typeface="Roboto" panose="02000000000000000000" pitchFamily="2" charset="0"/>
                        </a:rPr>
                        <a:t>Fine Art</a:t>
                      </a: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i="0" dirty="0">
                          <a:solidFill>
                            <a:srgbClr val="FF0000"/>
                          </a:solidFill>
                          <a:latin typeface="Roboto" panose="02000000000000000000" pitchFamily="2" charset="0"/>
                          <a:ea typeface="Roboto" panose="02000000000000000000" pitchFamily="2" charset="0"/>
                        </a:rPr>
                        <a:t>Textiles</a:t>
                      </a: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i="0" dirty="0">
                          <a:solidFill>
                            <a:srgbClr val="FF0000"/>
                          </a:solidFill>
                          <a:latin typeface="Roboto" panose="02000000000000000000" pitchFamily="2" charset="0"/>
                          <a:ea typeface="Roboto" panose="02000000000000000000" pitchFamily="2" charset="0"/>
                        </a:rPr>
                        <a:t>Photography</a:t>
                      </a: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i="0" dirty="0">
                          <a:solidFill>
                            <a:srgbClr val="FF0000"/>
                          </a:solidFill>
                          <a:latin typeface="Roboto" panose="02000000000000000000" pitchFamily="2" charset="0"/>
                          <a:ea typeface="Roboto" panose="02000000000000000000" pitchFamily="2" charset="0"/>
                        </a:rPr>
                        <a:t>Graphics</a:t>
                      </a: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284186"/>
                  </a:ext>
                </a:extLst>
              </a:tr>
              <a:tr h="549637">
                <a:tc>
                  <a:txBody>
                    <a:bodyPr/>
                    <a:lstStyle/>
                    <a:p>
                      <a:r>
                        <a:rPr lang="en-GB" sz="2000" b="1" i="0" dirty="0">
                          <a:solidFill>
                            <a:srgbClr val="FF0000"/>
                          </a:solidFill>
                          <a:latin typeface="Roboto" panose="02000000000000000000" pitchFamily="2" charset="0"/>
                          <a:ea typeface="Roboto" panose="02000000000000000000" pitchFamily="2" charset="0"/>
                          <a:cs typeface="Poppins" pitchFamily="2" charset="77"/>
                        </a:rPr>
                        <a:t>Life Drawing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9696782"/>
                  </a:ext>
                </a:extLst>
              </a:tr>
              <a:tr h="549637">
                <a:tc>
                  <a:txBody>
                    <a:bodyPr/>
                    <a:lstStyle/>
                    <a:p>
                      <a:r>
                        <a:rPr lang="en-GB" sz="2000" b="1" i="0" dirty="0">
                          <a:solidFill>
                            <a:srgbClr val="FF0000"/>
                          </a:solidFill>
                          <a:latin typeface="Roboto" panose="02000000000000000000" pitchFamily="2" charset="0"/>
                          <a:ea typeface="Roboto" panose="02000000000000000000" pitchFamily="2" charset="0"/>
                          <a:cs typeface="Poppins" pitchFamily="2" charset="77"/>
                        </a:rPr>
                        <a:t>Drawing for Textiles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374142"/>
                  </a:ext>
                </a:extLst>
              </a:tr>
              <a:tr h="549637">
                <a:tc>
                  <a:txBody>
                    <a:bodyPr/>
                    <a:lstStyle/>
                    <a:p>
                      <a:r>
                        <a:rPr lang="en-GB" sz="2000" b="1" i="0" dirty="0">
                          <a:solidFill>
                            <a:srgbClr val="FF0000"/>
                          </a:solidFill>
                          <a:latin typeface="Roboto" panose="02000000000000000000" pitchFamily="2" charset="0"/>
                          <a:ea typeface="Roboto" panose="02000000000000000000" pitchFamily="2" charset="0"/>
                          <a:cs typeface="Poppins" pitchFamily="2" charset="77"/>
                        </a:rPr>
                        <a:t>Graphic</a:t>
                      </a:r>
                      <a:r>
                        <a:rPr lang="en-GB" sz="2000" b="1" i="0" baseline="0" dirty="0">
                          <a:solidFill>
                            <a:srgbClr val="FF0000"/>
                          </a:solidFill>
                          <a:latin typeface="Roboto" panose="02000000000000000000" pitchFamily="2" charset="0"/>
                          <a:ea typeface="Roboto" panose="02000000000000000000" pitchFamily="2" charset="0"/>
                          <a:cs typeface="Poppins" pitchFamily="2" charset="77"/>
                        </a:rPr>
                        <a:t> Communication</a:t>
                      </a:r>
                      <a:endParaRPr lang="en-GB" sz="2000" b="1" i="0" dirty="0">
                        <a:solidFill>
                          <a:srgbClr val="FF0000"/>
                        </a:solidFill>
                        <a:latin typeface="Roboto" panose="02000000000000000000" pitchFamily="2" charset="0"/>
                        <a:ea typeface="Roboto" panose="02000000000000000000" pitchFamily="2" charset="0"/>
                        <a:cs typeface="Poppins"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391035"/>
                  </a:ext>
                </a:extLst>
              </a:tr>
              <a:tr h="549637">
                <a:tc>
                  <a:txBody>
                    <a:bodyPr/>
                    <a:lstStyle/>
                    <a:p>
                      <a:r>
                        <a:rPr lang="en-GB" sz="2000" b="1" i="0" dirty="0">
                          <a:solidFill>
                            <a:srgbClr val="FF0000"/>
                          </a:solidFill>
                          <a:latin typeface="Roboto" panose="02000000000000000000" pitchFamily="2" charset="0"/>
                          <a:ea typeface="Roboto" panose="02000000000000000000" pitchFamily="2" charset="0"/>
                          <a:cs typeface="Poppins" pitchFamily="2" charset="77"/>
                        </a:rPr>
                        <a:t>Photography for Photographers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920964"/>
                  </a:ext>
                </a:extLst>
              </a:tr>
              <a:tr h="549637">
                <a:tc>
                  <a:txBody>
                    <a:bodyPr/>
                    <a:lstStyle/>
                    <a:p>
                      <a:r>
                        <a:rPr lang="en-GB" sz="2000" b="1" i="0" dirty="0">
                          <a:solidFill>
                            <a:srgbClr val="FF0000"/>
                          </a:solidFill>
                          <a:latin typeface="Roboto" panose="02000000000000000000" pitchFamily="2" charset="0"/>
                          <a:ea typeface="Roboto" panose="02000000000000000000" pitchFamily="2" charset="0"/>
                          <a:cs typeface="Poppins" pitchFamily="2" charset="77"/>
                        </a:rPr>
                        <a:t>Photography for Beginners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1200" dirty="0">
                        <a:solidFill>
                          <a:schemeClr val="bg1"/>
                        </a:solidFill>
                        <a:effectLst/>
                        <a:latin typeface="Gurmukhi MT"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6128093"/>
                  </a:ext>
                </a:extLst>
              </a:tr>
              <a:tr h="549637">
                <a:tc>
                  <a:txBody>
                    <a:bodyPr/>
                    <a:lstStyle/>
                    <a:p>
                      <a:r>
                        <a:rPr lang="en-GB" sz="2000" b="1" i="0" dirty="0">
                          <a:solidFill>
                            <a:srgbClr val="FF0000"/>
                          </a:solidFill>
                          <a:latin typeface="Roboto" panose="02000000000000000000" pitchFamily="2" charset="0"/>
                          <a:ea typeface="Roboto" panose="02000000000000000000" pitchFamily="2" charset="0"/>
                          <a:cs typeface="Poppins" pitchFamily="2" charset="77"/>
                        </a:rPr>
                        <a:t>Digital Art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bg1"/>
                          </a:solidFill>
                          <a:effectLst/>
                          <a:latin typeface="Gurmukhi MT" pitchFamily="2" charset="0"/>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8269775"/>
                  </a:ext>
                </a:extLst>
              </a:tr>
            </a:tbl>
          </a:graphicData>
        </a:graphic>
      </p:graphicFrame>
      <p:pic>
        <p:nvPicPr>
          <p:cNvPr id="7" name="Picture 6">
            <a:extLst>
              <a:ext uri="{FF2B5EF4-FFF2-40B4-BE49-F238E27FC236}">
                <a16:creationId xmlns:a16="http://schemas.microsoft.com/office/drawing/2014/main" id="{CFA23DE3-A120-3045-B25A-8DD2C7E91A1F}"/>
              </a:ext>
            </a:extLst>
          </p:cNvPr>
          <p:cNvPicPr>
            <a:picLocks noChangeAspect="1"/>
          </p:cNvPicPr>
          <p:nvPr/>
        </p:nvPicPr>
        <p:blipFill rotWithShape="1">
          <a:blip r:embed="rId5"/>
          <a:srcRect l="31956" t="4894" r="33599" b="5612"/>
          <a:stretch/>
        </p:blipFill>
        <p:spPr>
          <a:xfrm>
            <a:off x="6660232" y="0"/>
            <a:ext cx="2483768" cy="6453336"/>
          </a:xfrm>
          <a:prstGeom prst="rect">
            <a:avLst/>
          </a:prstGeom>
        </p:spPr>
      </p:pic>
      <p:sp>
        <p:nvSpPr>
          <p:cNvPr id="2" name="TextBox 1"/>
          <p:cNvSpPr txBox="1"/>
          <p:nvPr/>
        </p:nvSpPr>
        <p:spPr>
          <a:xfrm>
            <a:off x="100021" y="682771"/>
            <a:ext cx="3895915" cy="2246769"/>
          </a:xfrm>
          <a:prstGeom prst="rect">
            <a:avLst/>
          </a:prstGeom>
          <a:noFill/>
        </p:spPr>
        <p:txBody>
          <a:bodyPr wrap="square" rtlCol="0">
            <a:spAutoFit/>
          </a:bodyPr>
          <a:lstStyle/>
          <a:p>
            <a:r>
              <a:rPr lang="en-GB" sz="2000" dirty="0">
                <a:solidFill>
                  <a:schemeClr val="bg1"/>
                </a:solidFill>
                <a:latin typeface="Roboto" panose="02000000000000000000" pitchFamily="2" charset="0"/>
                <a:ea typeface="Roboto" panose="02000000000000000000" pitchFamily="2" charset="0"/>
              </a:rPr>
              <a:t>Our portfolio courses are designed to offer students an additional opportunity to build and develop their practice and build on their portfolio. List might change depending on uptake and depend on timetable.</a:t>
            </a:r>
          </a:p>
        </p:txBody>
      </p:sp>
      <p:sp>
        <p:nvSpPr>
          <p:cNvPr id="8" name="Rectangle 7">
            <a:extLst>
              <a:ext uri="{FF2B5EF4-FFF2-40B4-BE49-F238E27FC236}">
                <a16:creationId xmlns:a16="http://schemas.microsoft.com/office/drawing/2014/main" id="{6B145DD2-C6E2-4996-97B7-3C39D65241B0}"/>
              </a:ext>
            </a:extLst>
          </p:cNvPr>
          <p:cNvSpPr/>
          <p:nvPr/>
        </p:nvSpPr>
        <p:spPr>
          <a:xfrm>
            <a:off x="0" y="6461320"/>
            <a:ext cx="9144000" cy="39668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icture 2" descr="Welcome to BHASVIC">
            <a:extLst>
              <a:ext uri="{FF2B5EF4-FFF2-40B4-BE49-F238E27FC236}">
                <a16:creationId xmlns:a16="http://schemas.microsoft.com/office/drawing/2014/main" id="{C6F55F55-1698-423E-805E-BEDD62AF3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3108" y="6391568"/>
            <a:ext cx="1500892" cy="5587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5094" y="761551"/>
            <a:ext cx="4392488" cy="646331"/>
          </a:xfrm>
          <a:prstGeom prst="rect">
            <a:avLst/>
          </a:prstGeom>
          <a:noFill/>
        </p:spPr>
        <p:txBody>
          <a:bodyPr wrap="square" rtlCol="0">
            <a:spAutoFit/>
          </a:bodyPr>
          <a:lstStyle/>
          <a:p>
            <a:r>
              <a:rPr lang="en-GB" dirty="0">
                <a:solidFill>
                  <a:schemeClr val="bg1">
                    <a:lumMod val="65000"/>
                    <a:lumOff val="35000"/>
                  </a:schemeClr>
                </a:solidFill>
              </a:rPr>
              <a:t>Non VA students who wish to apply in the arts should also do a VA portfolio course.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02619349"/>
      </p:ext>
    </p:extLst>
  </p:cSld>
  <p:clrMapOvr>
    <a:masterClrMapping/>
  </p:clrMapOvr>
  <mc:AlternateContent xmlns:mc="http://schemas.openxmlformats.org/markup-compatibility/2006" xmlns:p14="http://schemas.microsoft.com/office/powerpoint/2010/main">
    <mc:Choice Requires="p14">
      <p:transition spd="slow" p14:dur="900" advTm="69276">
        <p14:flythrough hasBounce="1"/>
      </p:transition>
    </mc:Choice>
    <mc:Fallback xmlns="">
      <p:transition spd="slow" advTm="692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62F57B-3378-3846-B5D0-30E850F936F5}"/>
              </a:ext>
            </a:extLst>
          </p:cNvPr>
          <p:cNvSpPr/>
          <p:nvPr/>
        </p:nvSpPr>
        <p:spPr>
          <a:xfrm>
            <a:off x="0" y="0"/>
            <a:ext cx="9144000" cy="720725"/>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339" name="Picture 3">
            <a:extLst>
              <a:ext uri="{FF2B5EF4-FFF2-40B4-BE49-F238E27FC236}">
                <a16:creationId xmlns:a16="http://schemas.microsoft.com/office/drawing/2014/main" id="{2D7CBBBE-5C4A-DC4E-B579-967B851248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solidFill>
            <a:srgbClr val="CC3300"/>
          </a:solidFill>
          <a:ln>
            <a:noFill/>
          </a:ln>
        </p:spPr>
      </p:pic>
      <p:sp>
        <p:nvSpPr>
          <p:cNvPr id="14340" name="TextBox 3">
            <a:extLst>
              <a:ext uri="{FF2B5EF4-FFF2-40B4-BE49-F238E27FC236}">
                <a16:creationId xmlns:a16="http://schemas.microsoft.com/office/drawing/2014/main" id="{10043C6F-F3DE-1645-8FD5-F0CCAE12A61B}"/>
              </a:ext>
            </a:extLst>
          </p:cNvPr>
          <p:cNvSpPr txBox="1">
            <a:spLocks noChangeArrowheads="1"/>
          </p:cNvSpPr>
          <p:nvPr/>
        </p:nvSpPr>
        <p:spPr bwMode="auto">
          <a:xfrm>
            <a:off x="144463" y="900113"/>
            <a:ext cx="6119812"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000"/>
              </a:spcAft>
            </a:pPr>
            <a:r>
              <a:rPr lang="en-GB" altLang="en-US" sz="2200" dirty="0">
                <a:solidFill>
                  <a:schemeClr val="bg1"/>
                </a:solidFill>
                <a:latin typeface="Roboto" panose="02000000000000000000" pitchFamily="2" charset="0"/>
                <a:ea typeface="Roboto" panose="02000000000000000000" pitchFamily="2" charset="0"/>
                <a:cs typeface="Roboto" panose="02000000000000000000" pitchFamily="2" charset="0"/>
              </a:rPr>
              <a:t>Start visiting University Open Days summer &amp; autumn 2023.</a:t>
            </a:r>
          </a:p>
          <a:p>
            <a:pPr eaLnBrk="1" hangingPunct="1">
              <a:spcBef>
                <a:spcPct val="0"/>
              </a:spcBef>
              <a:spcAft>
                <a:spcPts val="1000"/>
              </a:spcAft>
            </a:pPr>
            <a:r>
              <a:rPr lang="en-GB" altLang="en-US" sz="2200" dirty="0">
                <a:solidFill>
                  <a:schemeClr val="bg1"/>
                </a:solidFill>
                <a:latin typeface="Roboto" panose="02000000000000000000" pitchFamily="2" charset="0"/>
                <a:ea typeface="Roboto" panose="02000000000000000000" pitchFamily="2" charset="0"/>
                <a:cs typeface="Roboto" panose="02000000000000000000" pitchFamily="2" charset="0"/>
              </a:rPr>
              <a:t>HE Applications on Foundation courses come very quickly and within the first term of the A2 course so get informed about choices in good time. </a:t>
            </a:r>
          </a:p>
          <a:p>
            <a:pPr eaLnBrk="1" hangingPunct="1">
              <a:spcBef>
                <a:spcPct val="0"/>
              </a:spcBef>
              <a:spcAft>
                <a:spcPts val="1000"/>
              </a:spcAft>
            </a:pPr>
            <a:r>
              <a:rPr lang="en-GB" altLang="en-US" sz="2200" dirty="0">
                <a:solidFill>
                  <a:schemeClr val="bg1"/>
                </a:solidFill>
                <a:latin typeface="Roboto" panose="02000000000000000000" pitchFamily="2" charset="0"/>
                <a:ea typeface="Roboto" panose="02000000000000000000" pitchFamily="2" charset="0"/>
                <a:cs typeface="Roboto" panose="02000000000000000000" pitchFamily="2" charset="0"/>
              </a:rPr>
              <a:t>Check University/Colleges websites for dates of this years degree shows.</a:t>
            </a:r>
          </a:p>
          <a:p>
            <a:pPr eaLnBrk="1" hangingPunct="1">
              <a:spcBef>
                <a:spcPct val="0"/>
              </a:spcBef>
              <a:spcAft>
                <a:spcPts val="1000"/>
              </a:spcAft>
            </a:pPr>
            <a:r>
              <a:rPr lang="en-GB" altLang="en-US" sz="2200" dirty="0">
                <a:solidFill>
                  <a:schemeClr val="bg1"/>
                </a:solidFill>
                <a:latin typeface="Roboto" panose="02000000000000000000" pitchFamily="2" charset="0"/>
                <a:ea typeface="Roboto" panose="02000000000000000000" pitchFamily="2" charset="0"/>
                <a:cs typeface="Roboto" panose="02000000000000000000" pitchFamily="2" charset="0"/>
              </a:rPr>
              <a:t>Open days are very positive &amp; affirming for students and parents which also help to build confidence and aspiration.</a:t>
            </a:r>
          </a:p>
          <a:p>
            <a:pPr eaLnBrk="1" hangingPunct="1">
              <a:spcBef>
                <a:spcPct val="0"/>
              </a:spcBef>
              <a:spcAft>
                <a:spcPts val="1000"/>
              </a:spcAft>
            </a:pPr>
            <a:r>
              <a:rPr lang="en-GB" altLang="en-US" sz="2200" dirty="0">
                <a:solidFill>
                  <a:schemeClr val="bg1"/>
                </a:solidFill>
                <a:latin typeface="Roboto" panose="02000000000000000000" pitchFamily="2" charset="0"/>
                <a:ea typeface="Roboto" panose="02000000000000000000" pitchFamily="2" charset="0"/>
                <a:cs typeface="Roboto" panose="02000000000000000000" pitchFamily="2" charset="0"/>
              </a:rPr>
              <a:t>Collect literature, advice and guidance that you can refer to during the A2 year.</a:t>
            </a:r>
          </a:p>
        </p:txBody>
      </p:sp>
      <p:sp>
        <p:nvSpPr>
          <p:cNvPr id="14341" name="Text Box 4">
            <a:extLst>
              <a:ext uri="{FF2B5EF4-FFF2-40B4-BE49-F238E27FC236}">
                <a16:creationId xmlns:a16="http://schemas.microsoft.com/office/drawing/2014/main" id="{AEE795D4-E68C-3648-8628-FF91E6CA8962}"/>
              </a:ext>
            </a:extLst>
          </p:cNvPr>
          <p:cNvSpPr txBox="1">
            <a:spLocks noChangeArrowheads="1"/>
          </p:cNvSpPr>
          <p:nvPr/>
        </p:nvSpPr>
        <p:spPr bwMode="auto">
          <a:xfrm>
            <a:off x="144463" y="144463"/>
            <a:ext cx="8855074" cy="523220"/>
          </a:xfrm>
          <a:prstGeom prst="rect">
            <a:avLst/>
          </a:prstGeom>
          <a:solidFill>
            <a:srgbClr val="CC33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1" dirty="0">
                <a:latin typeface="Poppins" pitchFamily="2" charset="77"/>
                <a:cs typeface="Poppins" pitchFamily="2" charset="77"/>
              </a:rPr>
              <a:t>University and MET Open Days/Degree Shows</a:t>
            </a:r>
          </a:p>
        </p:txBody>
      </p:sp>
      <p:pic>
        <p:nvPicPr>
          <p:cNvPr id="14342" name="Picture 6" descr="http://www.displaybay.com.au/blog/wp-content/uploads/2016/06/Flags-and-banner-1024x512.jpg">
            <a:extLst>
              <a:ext uri="{FF2B5EF4-FFF2-40B4-BE49-F238E27FC236}">
                <a16:creationId xmlns:a16="http://schemas.microsoft.com/office/drawing/2014/main" id="{28D4E0A5-040B-B447-AD9C-AA7B49F9B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15" r="60728"/>
          <a:stretch>
            <a:fillRect/>
          </a:stretch>
        </p:blipFill>
        <p:spPr bwMode="auto">
          <a:xfrm>
            <a:off x="6507287" y="668338"/>
            <a:ext cx="2396876" cy="561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442559AD-87F0-44E6-BE85-A06A1D0D6E31}"/>
              </a:ext>
            </a:extLst>
          </p:cNvPr>
          <p:cNvGrpSpPr/>
          <p:nvPr/>
        </p:nvGrpSpPr>
        <p:grpSpPr>
          <a:xfrm>
            <a:off x="0" y="6444731"/>
            <a:ext cx="9144000" cy="558702"/>
            <a:chOff x="0" y="6391568"/>
            <a:chExt cx="9144000" cy="558702"/>
          </a:xfrm>
        </p:grpSpPr>
        <p:sp>
          <p:nvSpPr>
            <p:cNvPr id="7" name="Rectangle 6">
              <a:extLst>
                <a:ext uri="{FF2B5EF4-FFF2-40B4-BE49-F238E27FC236}">
                  <a16:creationId xmlns:a16="http://schemas.microsoft.com/office/drawing/2014/main" id="{66B7944F-6473-48EB-8A76-06CA2DD99544}"/>
                </a:ext>
              </a:extLst>
            </p:cNvPr>
            <p:cNvSpPr/>
            <p:nvPr/>
          </p:nvSpPr>
          <p:spPr>
            <a:xfrm>
              <a:off x="0" y="6461320"/>
              <a:ext cx="9144000" cy="39668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6" name="Picture 2" descr="Welcome to BHASVIC">
              <a:extLst>
                <a:ext uri="{FF2B5EF4-FFF2-40B4-BE49-F238E27FC236}">
                  <a16:creationId xmlns:a16="http://schemas.microsoft.com/office/drawing/2014/main" id="{319262B6-7D68-4042-992A-891343865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3108" y="6391568"/>
              <a:ext cx="1500892" cy="55870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Tm="76187">
        <p14:flythrough hasBounce="1"/>
      </p:transition>
    </mc:Choice>
    <mc:Fallback xmlns="">
      <p:transition spd="slow" advTm="761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15B8E-2DBC-F2E5-C54B-FF320ECD7ADF}"/>
              </a:ext>
            </a:extLst>
          </p:cNvPr>
          <p:cNvGrpSpPr/>
          <p:nvPr/>
        </p:nvGrpSpPr>
        <p:grpSpPr>
          <a:xfrm>
            <a:off x="0" y="6444731"/>
            <a:ext cx="9144000" cy="558702"/>
            <a:chOff x="0" y="6391568"/>
            <a:chExt cx="9144000" cy="558702"/>
          </a:xfrm>
        </p:grpSpPr>
        <p:sp>
          <p:nvSpPr>
            <p:cNvPr id="5" name="Rectangle 4">
              <a:extLst>
                <a:ext uri="{FF2B5EF4-FFF2-40B4-BE49-F238E27FC236}">
                  <a16:creationId xmlns:a16="http://schemas.microsoft.com/office/drawing/2014/main" id="{FC348A75-DA75-FA86-240C-59AC3F14B8F2}"/>
                </a:ext>
              </a:extLst>
            </p:cNvPr>
            <p:cNvSpPr/>
            <p:nvPr/>
          </p:nvSpPr>
          <p:spPr>
            <a:xfrm>
              <a:off x="0" y="6461320"/>
              <a:ext cx="9144000" cy="39668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2" descr="Welcome to BHASVIC">
              <a:extLst>
                <a:ext uri="{FF2B5EF4-FFF2-40B4-BE49-F238E27FC236}">
                  <a16:creationId xmlns:a16="http://schemas.microsoft.com/office/drawing/2014/main" id="{7B46D581-01B2-E8FD-F537-992BE789A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108" y="6391568"/>
              <a:ext cx="1500892" cy="5587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2622099D-6AF3-7AE7-193F-B298423AB58C}"/>
              </a:ext>
            </a:extLst>
          </p:cNvPr>
          <p:cNvSpPr/>
          <p:nvPr/>
        </p:nvSpPr>
        <p:spPr>
          <a:xfrm>
            <a:off x="0" y="0"/>
            <a:ext cx="9144000" cy="720725"/>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t>Brighton University Degree Shows</a:t>
            </a:r>
          </a:p>
        </p:txBody>
      </p:sp>
      <p:sp>
        <p:nvSpPr>
          <p:cNvPr id="9" name="TextBox 8">
            <a:extLst>
              <a:ext uri="{FF2B5EF4-FFF2-40B4-BE49-F238E27FC236}">
                <a16:creationId xmlns:a16="http://schemas.microsoft.com/office/drawing/2014/main" id="{D8EAC7AB-E52C-138A-CC15-F37A23CC5E76}"/>
              </a:ext>
            </a:extLst>
          </p:cNvPr>
          <p:cNvSpPr txBox="1"/>
          <p:nvPr/>
        </p:nvSpPr>
        <p:spPr>
          <a:xfrm>
            <a:off x="151791" y="1597569"/>
            <a:ext cx="8208912" cy="4832092"/>
          </a:xfrm>
          <a:prstGeom prst="rect">
            <a:avLst/>
          </a:prstGeom>
          <a:noFill/>
        </p:spPr>
        <p:txBody>
          <a:bodyPr wrap="square">
            <a:spAutoFit/>
          </a:bodyPr>
          <a:lstStyle/>
          <a:p>
            <a:pPr algn="l"/>
            <a:r>
              <a:rPr lang="en-US" sz="2200" b="1" i="0" dirty="0">
                <a:solidFill>
                  <a:srgbClr val="303030"/>
                </a:solidFill>
                <a:effectLst/>
                <a:latin typeface="Josefin Sans" panose="020B0604020202020204" pitchFamily="2" charset="0"/>
              </a:rPr>
              <a:t>When are the shows?</a:t>
            </a:r>
          </a:p>
          <a:p>
            <a:pPr algn="l"/>
            <a:r>
              <a:rPr lang="en-US" sz="2200" b="1" i="0" dirty="0">
                <a:solidFill>
                  <a:srgbClr val="303030"/>
                </a:solidFill>
                <a:effectLst/>
                <a:latin typeface="Open Sans" panose="020B0606030504020204" pitchFamily="34" charset="0"/>
              </a:rPr>
              <a:t>Show: </a:t>
            </a:r>
            <a:r>
              <a:rPr lang="en-US" sz="2200" b="0" i="0" dirty="0">
                <a:solidFill>
                  <a:srgbClr val="303030"/>
                </a:solidFill>
                <a:effectLst/>
                <a:latin typeface="Open Sans" panose="020B0606030504020204" pitchFamily="34" charset="0"/>
              </a:rPr>
              <a:t>Art, design and media undergraduates</a:t>
            </a:r>
            <a:br>
              <a:rPr lang="en-US" sz="2200" b="0" i="0" dirty="0">
                <a:solidFill>
                  <a:srgbClr val="303030"/>
                </a:solidFill>
                <a:effectLst/>
                <a:latin typeface="Open Sans" panose="020B0606030504020204" pitchFamily="34" charset="0"/>
              </a:rPr>
            </a:br>
            <a:r>
              <a:rPr lang="en-US" sz="2200" b="1" i="0" dirty="0">
                <a:solidFill>
                  <a:srgbClr val="303030"/>
                </a:solidFill>
                <a:effectLst/>
                <a:latin typeface="Open Sans" panose="020B0606030504020204" pitchFamily="34" charset="0"/>
              </a:rPr>
              <a:t>Dates:</a:t>
            </a:r>
            <a:r>
              <a:rPr lang="en-US" sz="2200" b="0" i="0" dirty="0">
                <a:solidFill>
                  <a:srgbClr val="303030"/>
                </a:solidFill>
                <a:effectLst/>
                <a:latin typeface="Open Sans" panose="020B0606030504020204" pitchFamily="34" charset="0"/>
              </a:rPr>
              <a:t> 3rd – 11th June 2023</a:t>
            </a:r>
            <a:br>
              <a:rPr lang="en-US" sz="2200" b="0" i="0" dirty="0">
                <a:solidFill>
                  <a:srgbClr val="303030"/>
                </a:solidFill>
                <a:effectLst/>
                <a:latin typeface="Open Sans" panose="020B0606030504020204" pitchFamily="34" charset="0"/>
              </a:rPr>
            </a:br>
            <a:r>
              <a:rPr lang="en-US" sz="2200" b="1" i="0" dirty="0">
                <a:solidFill>
                  <a:srgbClr val="303030"/>
                </a:solidFill>
                <a:effectLst/>
                <a:latin typeface="Open Sans" panose="020B0606030504020204" pitchFamily="34" charset="0"/>
              </a:rPr>
              <a:t>Location: </a:t>
            </a:r>
            <a:r>
              <a:rPr lang="en-US" sz="2200" b="0" i="0" dirty="0">
                <a:solidFill>
                  <a:srgbClr val="303030"/>
                </a:solidFill>
                <a:effectLst/>
                <a:latin typeface="Open Sans" panose="020B0606030504020204" pitchFamily="34" charset="0"/>
              </a:rPr>
              <a:t>Grand Parade and Edward Street buildings on our City campus – </a:t>
            </a:r>
            <a:r>
              <a:rPr lang="en-US" sz="2200" b="0" i="0" u="none" strike="noStrike" dirty="0">
                <a:solidFill>
                  <a:srgbClr val="303030"/>
                </a:solidFill>
                <a:effectLst/>
                <a:latin typeface="Open Sans" panose="020B0606030504020204" pitchFamily="34" charset="0"/>
                <a:hlinkClick r:id="rId5"/>
              </a:rPr>
              <a:t>see maps</a:t>
            </a:r>
            <a:r>
              <a:rPr lang="en-US" sz="2200" b="0" i="0" dirty="0">
                <a:solidFill>
                  <a:srgbClr val="303030"/>
                </a:solidFill>
                <a:effectLst/>
                <a:latin typeface="Open Sans" panose="020B0606030504020204" pitchFamily="34" charset="0"/>
              </a:rPr>
              <a:t>.</a:t>
            </a:r>
          </a:p>
          <a:p>
            <a:pPr algn="l"/>
            <a:r>
              <a:rPr lang="en-US" sz="2200" b="1" i="0" dirty="0">
                <a:solidFill>
                  <a:srgbClr val="303030"/>
                </a:solidFill>
                <a:effectLst/>
                <a:latin typeface="Open Sans" panose="020B0606030504020204" pitchFamily="34" charset="0"/>
              </a:rPr>
              <a:t>Show: </a:t>
            </a:r>
            <a:r>
              <a:rPr lang="en-US" sz="2200" b="0" i="0" dirty="0">
                <a:solidFill>
                  <a:srgbClr val="303030"/>
                </a:solidFill>
                <a:effectLst/>
                <a:latin typeface="Open Sans" panose="020B0606030504020204" pitchFamily="34" charset="0"/>
              </a:rPr>
              <a:t>Architecture, interiors and product design undergraduates and postgraduates</a:t>
            </a:r>
            <a:br>
              <a:rPr lang="en-US" sz="2200" b="0" i="0" dirty="0">
                <a:solidFill>
                  <a:srgbClr val="303030"/>
                </a:solidFill>
                <a:effectLst/>
                <a:latin typeface="Open Sans" panose="020B0606030504020204" pitchFamily="34" charset="0"/>
              </a:rPr>
            </a:br>
            <a:r>
              <a:rPr lang="en-US" sz="2200" b="1" i="0" dirty="0">
                <a:solidFill>
                  <a:srgbClr val="303030"/>
                </a:solidFill>
                <a:effectLst/>
                <a:latin typeface="Open Sans" panose="020B0606030504020204" pitchFamily="34" charset="0"/>
              </a:rPr>
              <a:t>Dates:</a:t>
            </a:r>
            <a:r>
              <a:rPr lang="en-US" sz="2200" b="0" i="0" dirty="0">
                <a:solidFill>
                  <a:srgbClr val="303030"/>
                </a:solidFill>
                <a:effectLst/>
                <a:latin typeface="Open Sans" panose="020B0606030504020204" pitchFamily="34" charset="0"/>
              </a:rPr>
              <a:t> 3rd – 9th June 2023</a:t>
            </a:r>
            <a:br>
              <a:rPr lang="en-US" sz="2200" b="0" i="0" dirty="0">
                <a:solidFill>
                  <a:srgbClr val="303030"/>
                </a:solidFill>
                <a:effectLst/>
                <a:latin typeface="Open Sans" panose="020B0606030504020204" pitchFamily="34" charset="0"/>
              </a:rPr>
            </a:br>
            <a:r>
              <a:rPr lang="en-US" sz="2200" b="1" i="0" dirty="0">
                <a:solidFill>
                  <a:srgbClr val="303030"/>
                </a:solidFill>
                <a:effectLst/>
                <a:latin typeface="Open Sans" panose="020B0606030504020204" pitchFamily="34" charset="0"/>
              </a:rPr>
              <a:t>Location: </a:t>
            </a:r>
            <a:r>
              <a:rPr lang="en-US" sz="2200" b="0" i="0" dirty="0">
                <a:solidFill>
                  <a:srgbClr val="303030"/>
                </a:solidFill>
                <a:effectLst/>
                <a:latin typeface="Open Sans" panose="020B0606030504020204" pitchFamily="34" charset="0"/>
              </a:rPr>
              <a:t>3rd floor, Mithras House buildings on our </a:t>
            </a:r>
            <a:r>
              <a:rPr lang="en-US" sz="2200" b="0" i="0" dirty="0" err="1">
                <a:solidFill>
                  <a:srgbClr val="303030"/>
                </a:solidFill>
                <a:effectLst/>
                <a:latin typeface="Open Sans" panose="020B0606030504020204" pitchFamily="34" charset="0"/>
              </a:rPr>
              <a:t>Moulsecoomb</a:t>
            </a:r>
            <a:r>
              <a:rPr lang="en-US" sz="2200" b="0" i="0" dirty="0">
                <a:solidFill>
                  <a:srgbClr val="303030"/>
                </a:solidFill>
                <a:effectLst/>
                <a:latin typeface="Open Sans" panose="020B0606030504020204" pitchFamily="34" charset="0"/>
              </a:rPr>
              <a:t> campus – </a:t>
            </a:r>
            <a:r>
              <a:rPr lang="en-US" sz="2200" b="0" i="0" u="none" strike="noStrike" dirty="0">
                <a:solidFill>
                  <a:srgbClr val="303030"/>
                </a:solidFill>
                <a:effectLst/>
                <a:latin typeface="Open Sans" panose="020B0606030504020204" pitchFamily="34" charset="0"/>
                <a:hlinkClick r:id="rId5"/>
              </a:rPr>
              <a:t>see maps</a:t>
            </a:r>
            <a:r>
              <a:rPr lang="en-US" sz="2200" b="0" i="0" dirty="0">
                <a:solidFill>
                  <a:srgbClr val="303030"/>
                </a:solidFill>
                <a:effectLst/>
                <a:latin typeface="Open Sans" panose="020B0606030504020204" pitchFamily="34" charset="0"/>
              </a:rPr>
              <a:t>.</a:t>
            </a:r>
          </a:p>
          <a:p>
            <a:pPr algn="l"/>
            <a:r>
              <a:rPr lang="en-US" sz="2200" b="1" i="0" dirty="0">
                <a:solidFill>
                  <a:srgbClr val="303030"/>
                </a:solidFill>
                <a:effectLst/>
                <a:latin typeface="Open Sans" panose="020B0606030504020204" pitchFamily="34" charset="0"/>
              </a:rPr>
              <a:t>Show: </a:t>
            </a:r>
            <a:r>
              <a:rPr lang="en-US" sz="2200" b="0" i="0" dirty="0">
                <a:solidFill>
                  <a:srgbClr val="303030"/>
                </a:solidFill>
                <a:effectLst/>
                <a:latin typeface="Open Sans" panose="020B0606030504020204" pitchFamily="34" charset="0"/>
              </a:rPr>
              <a:t>MA art and design graduates</a:t>
            </a:r>
            <a:br>
              <a:rPr lang="en-US" sz="2200" b="0" i="0" dirty="0">
                <a:solidFill>
                  <a:srgbClr val="303030"/>
                </a:solidFill>
                <a:effectLst/>
                <a:latin typeface="Open Sans" panose="020B0606030504020204" pitchFamily="34" charset="0"/>
              </a:rPr>
            </a:br>
            <a:r>
              <a:rPr lang="en-US" sz="2200" b="1" i="0" dirty="0">
                <a:solidFill>
                  <a:srgbClr val="303030"/>
                </a:solidFill>
                <a:effectLst/>
                <a:latin typeface="Open Sans" panose="020B0606030504020204" pitchFamily="34" charset="0"/>
              </a:rPr>
              <a:t>Dates:</a:t>
            </a:r>
            <a:r>
              <a:rPr lang="en-US" sz="2200" b="0" i="0" dirty="0">
                <a:solidFill>
                  <a:srgbClr val="303030"/>
                </a:solidFill>
                <a:effectLst/>
                <a:latin typeface="Open Sans" panose="020B0606030504020204" pitchFamily="34" charset="0"/>
              </a:rPr>
              <a:t> 7th – 14th July 2023</a:t>
            </a:r>
            <a:br>
              <a:rPr lang="en-US" sz="2200" b="0" i="0" dirty="0">
                <a:solidFill>
                  <a:srgbClr val="303030"/>
                </a:solidFill>
                <a:effectLst/>
                <a:latin typeface="Open Sans" panose="020B0606030504020204" pitchFamily="34" charset="0"/>
              </a:rPr>
            </a:br>
            <a:r>
              <a:rPr lang="en-US" sz="2200" b="1" i="0" dirty="0">
                <a:solidFill>
                  <a:srgbClr val="303030"/>
                </a:solidFill>
                <a:effectLst/>
                <a:latin typeface="Open Sans" panose="020B0606030504020204" pitchFamily="34" charset="0"/>
              </a:rPr>
              <a:t>Location: </a:t>
            </a:r>
            <a:r>
              <a:rPr lang="en-US" sz="2200" b="0" i="0" dirty="0">
                <a:solidFill>
                  <a:srgbClr val="303030"/>
                </a:solidFill>
                <a:effectLst/>
                <a:latin typeface="Open Sans" panose="020B0606030504020204" pitchFamily="34" charset="0"/>
              </a:rPr>
              <a:t>Grand Parade and Edward Street buildings on our City campus – </a:t>
            </a:r>
            <a:r>
              <a:rPr lang="en-US" sz="2200" b="0" i="0" u="none" strike="noStrike" dirty="0">
                <a:solidFill>
                  <a:srgbClr val="303030"/>
                </a:solidFill>
                <a:effectLst/>
                <a:latin typeface="Open Sans" panose="020B0606030504020204" pitchFamily="34" charset="0"/>
                <a:hlinkClick r:id="rId5"/>
              </a:rPr>
              <a:t>see maps</a:t>
            </a:r>
            <a:r>
              <a:rPr lang="en-US" sz="2200" b="0" i="0" dirty="0">
                <a:solidFill>
                  <a:srgbClr val="303030"/>
                </a:solidFill>
                <a:effectLst/>
                <a:latin typeface="Open Sans" panose="020B0606030504020204" pitchFamily="34" charset="0"/>
              </a:rPr>
              <a:t>.</a:t>
            </a:r>
          </a:p>
        </p:txBody>
      </p:sp>
      <p:sp>
        <p:nvSpPr>
          <p:cNvPr id="11" name="TextBox 10">
            <a:extLst>
              <a:ext uri="{FF2B5EF4-FFF2-40B4-BE49-F238E27FC236}">
                <a16:creationId xmlns:a16="http://schemas.microsoft.com/office/drawing/2014/main" id="{766A1E28-D920-349B-65D3-CA7B3A90F863}"/>
              </a:ext>
            </a:extLst>
          </p:cNvPr>
          <p:cNvSpPr txBox="1"/>
          <p:nvPr/>
        </p:nvSpPr>
        <p:spPr>
          <a:xfrm>
            <a:off x="0" y="790477"/>
            <a:ext cx="8964488" cy="646331"/>
          </a:xfrm>
          <a:prstGeom prst="rect">
            <a:avLst/>
          </a:prstGeom>
          <a:noFill/>
        </p:spPr>
        <p:txBody>
          <a:bodyPr wrap="square">
            <a:spAutoFit/>
          </a:bodyPr>
          <a:lstStyle/>
          <a:p>
            <a:r>
              <a:rPr lang="en-US" dirty="0">
                <a:hlinkClick r:id="rId6"/>
              </a:rPr>
              <a:t>Brighton degree show dates announced for 2023 | School of Architecture, Technology and Engineering</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30162990"/>
      </p:ext>
    </p:extLst>
  </p:cSld>
  <p:clrMapOvr>
    <a:masterClrMapping/>
  </p:clrMapOvr>
  <mc:AlternateContent xmlns:mc="http://schemas.openxmlformats.org/markup-compatibility/2006" xmlns:p14="http://schemas.microsoft.com/office/powerpoint/2010/main">
    <mc:Choice Requires="p14">
      <p:transition spd="slow" p14:dur="900" advTm="14067">
        <p14:flythrough hasBounce="1"/>
      </p:transition>
    </mc:Choice>
    <mc:Fallback xmlns="">
      <p:transition spd="slow" advTm="140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6a9a768-d85f-4eae-a39d-fd94fc156df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C367D86D12924A8A9919E32E178C61" ma:contentTypeVersion="15" ma:contentTypeDescription="Create a new document." ma:contentTypeScope="" ma:versionID="c167a5c8e1746de581ea2465672693c0">
  <xsd:schema xmlns:xsd="http://www.w3.org/2001/XMLSchema" xmlns:xs="http://www.w3.org/2001/XMLSchema" xmlns:p="http://schemas.microsoft.com/office/2006/metadata/properties" xmlns:ns3="46a9a768-d85f-4eae-a39d-fd94fc156df4" xmlns:ns4="8d0705f8-d20d-48ba-ab51-1c67518447d3" targetNamespace="http://schemas.microsoft.com/office/2006/metadata/properties" ma:root="true" ma:fieldsID="246e4fbce6521ead49d12df1fa00fa09" ns3:_="" ns4:_="">
    <xsd:import namespace="46a9a768-d85f-4eae-a39d-fd94fc156df4"/>
    <xsd:import namespace="8d0705f8-d20d-48ba-ab51-1c67518447d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9a768-d85f-4eae-a39d-fd94fc156d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0705f8-d20d-48ba-ab51-1c67518447d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53C92F-1695-499C-BDAE-0DCD30D1DBD0}">
  <ds:schemaRefs>
    <ds:schemaRef ds:uri="http://purl.org/dc/terms/"/>
    <ds:schemaRef ds:uri="http://schemas.microsoft.com/office/2006/documentManagement/types"/>
    <ds:schemaRef ds:uri="46a9a768-d85f-4eae-a39d-fd94fc156df4"/>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8d0705f8-d20d-48ba-ab51-1c67518447d3"/>
    <ds:schemaRef ds:uri="http://www.w3.org/XML/1998/namespace"/>
    <ds:schemaRef ds:uri="http://purl.org/dc/dcmitype/"/>
  </ds:schemaRefs>
</ds:datastoreItem>
</file>

<file path=customXml/itemProps2.xml><?xml version="1.0" encoding="utf-8"?>
<ds:datastoreItem xmlns:ds="http://schemas.openxmlformats.org/officeDocument/2006/customXml" ds:itemID="{4B059AF1-C261-45EF-937A-9101F35D61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a9a768-d85f-4eae-a39d-fd94fc156df4"/>
    <ds:schemaRef ds:uri="8d0705f8-d20d-48ba-ab51-1c67518447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3B86E6-7096-49AE-959E-10FDDDAD8B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1769</TotalTime>
  <Words>680</Words>
  <Application>Microsoft Office PowerPoint</Application>
  <PresentationFormat>On-screen Show (4:3)</PresentationFormat>
  <Paragraphs>84</Paragraphs>
  <Slides>11</Slides>
  <Notes>1</Notes>
  <HiddenSlides>0</HiddenSlides>
  <MMClips>12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Default Design</vt:lpstr>
      <vt:lpstr>VISUAL ARTS  Specialist Evening VA Futures Coordinator- Petrova Clark</vt:lpstr>
      <vt:lpstr>Visual Arts Tutorial Pathway</vt:lpstr>
      <vt:lpstr>PowerPoint Presentation</vt:lpstr>
      <vt:lpstr>Scheme of Work Term 1</vt:lpstr>
      <vt:lpstr>Term 2/3</vt:lpstr>
      <vt:lpstr>PowerPoint Presentation</vt:lpstr>
      <vt:lpstr>PowerPoint Presentation</vt:lpstr>
      <vt:lpstr>PowerPoint Presentation</vt:lpstr>
      <vt:lpstr>PowerPoint Presentation</vt:lpstr>
      <vt:lpstr>Disciplines for Brighton Uni degree show</vt:lpstr>
      <vt:lpstr>PowerPoint Presentation</vt:lpstr>
    </vt:vector>
  </TitlesOfParts>
  <Company>BHASVIC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student</dc:creator>
  <cp:lastModifiedBy>local.user</cp:lastModifiedBy>
  <cp:revision>148</cp:revision>
  <cp:lastPrinted>2017-05-09T17:29:18Z</cp:lastPrinted>
  <dcterms:created xsi:type="dcterms:W3CDTF">2009-03-03T16:15:12Z</dcterms:created>
  <dcterms:modified xsi:type="dcterms:W3CDTF">2023-05-09T10:46:04Z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0x01010062C367D86D12924A8A9919E32E178C61</vt:lpwstr>
  </property>
</Properties>
</file>